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Action1.xml" ContentType="application/vnd.ms-office.inkAction+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4"/>
  </p:sldMasterIdLst>
  <p:notesMasterIdLst>
    <p:notesMasterId r:id="rId32"/>
  </p:notesMasterIdLst>
  <p:sldIdLst>
    <p:sldId id="256" r:id="rId5"/>
    <p:sldId id="257" r:id="rId6"/>
    <p:sldId id="258" r:id="rId7"/>
    <p:sldId id="261" r:id="rId8"/>
    <p:sldId id="259" r:id="rId9"/>
    <p:sldId id="266" r:id="rId10"/>
    <p:sldId id="268" r:id="rId11"/>
    <p:sldId id="264" r:id="rId12"/>
    <p:sldId id="265" r:id="rId13"/>
    <p:sldId id="269" r:id="rId14"/>
    <p:sldId id="260" r:id="rId15"/>
    <p:sldId id="263" r:id="rId16"/>
    <p:sldId id="267" r:id="rId17"/>
    <p:sldId id="270" r:id="rId18"/>
    <p:sldId id="271" r:id="rId19"/>
    <p:sldId id="278" r:id="rId20"/>
    <p:sldId id="279" r:id="rId21"/>
    <p:sldId id="273" r:id="rId22"/>
    <p:sldId id="272" r:id="rId23"/>
    <p:sldId id="274" r:id="rId24"/>
    <p:sldId id="276" r:id="rId25"/>
    <p:sldId id="275" r:id="rId26"/>
    <p:sldId id="282" r:id="rId27"/>
    <p:sldId id="277" r:id="rId28"/>
    <p:sldId id="280" r:id="rId29"/>
    <p:sldId id="281" r:id="rId30"/>
    <p:sldId id="283" r:id="rId31"/>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E4CA7D-4AC4-419A-B094-37FF764AA45D}" v="379" dt="2021-04-27T21:27:18.0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61684" autoAdjust="0"/>
  </p:normalViewPr>
  <p:slideViewPr>
    <p:cSldViewPr snapToGrid="0">
      <p:cViewPr varScale="1">
        <p:scale>
          <a:sx n="41" d="100"/>
          <a:sy n="41" d="100"/>
        </p:scale>
        <p:origin x="1776"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8.78571" units="1/cm"/>
          <inkml:channelProperty channel="Y" name="resolution" value="45.17647" units="1/cm"/>
          <inkml:channelProperty channel="T" name="resolution" value="1" units="1/dev"/>
        </inkml:channelProperties>
      </inkml:inkSource>
      <inkml:timestamp xml:id="ts0" timeString="2021-04-27T18:21:22.311"/>
    </inkml:context>
    <inkml:brush xml:id="br0">
      <inkml:brushProperty name="width" value="0.055" units="cm"/>
      <inkml:brushProperty name="height" value="0.055" units="cm"/>
    </inkml:brush>
    <inkml:brush xml:id="br1">
      <inkml:brushProperty name="width" value="0.05292" units="cm"/>
      <inkml:brushProperty name="height" value="0.05292" units="cm"/>
    </inkml:brush>
  </inkml:definitions>
  <iact:action type="add" startTime="14848">
    <iact:property name="dataType" value="strokeEraser"/>
    <iact:actionData xml:id="d0">
      <inkml:trace xmlns:inkml="http://www.w3.org/2003/InkML" xml:id="stk0" contextRef="#ctx0" brushRef="#br0">29242 6779 0</inkml:trace>
    </iact:actionData>
  </iact:action>
  <iact:action type="add" startTime="16844">
    <iact:property name="dataType"/>
    <iact:actionData xml:id="d1">
      <inkml:trace xmlns:inkml="http://www.w3.org/2003/InkML" xml:id="stk1" contextRef="#ctx0" brushRef="#br1">20410 12411 0,'0'-35'0,"0"0"0,-35 35 0,35-35 0,-34 35 0,34-34 0,-105 34 0,-103 0 0,103 0 0,1 69 0,0 1 0,-1 34 0,36-34 0,-35 34 0,69-35 0,0 1 0,-69 138 0,-1-103 0,105-1 0,-69 105 0,69-140 0,0 1 0,0 103 0,104 71 0,35-1 0,70 0 0,-105-138 0,-104-1 0,174 70 0,-139-105 0,34 36 0,140-1 0,-139-69 0,103-1 0,36-34 0,-105 0 0,1-104 0,-36 0 0,36 0 0,-71 34 0,-34 35 0,0 1 0,35 34 0,-35-70 0,0-104 0,35 105 0,-35-36 0,0 36 0,0 34 0,0-34 0,0-210 0,0 175 0,0 35 0,0 34 0,-35 0 0,35-34 0,-35 34 0,35-35 0,-34 1 0,34 34 0,0-34 0,-35-71 0,35 71 0,-35-1 0,0-34 0,0 69 0,1 1 0,34-1 0,-70 35 0,35-35 0,1 35 0,-1 0 0,0-35 0,35 1 0,-35 34 0,35-35 0,0 0 0,-35 35 0,35-35 0,-34 35 0,34-69 0,0 34 0,0-35 0,0 36 0,-35 34 0,35-35 0,-35 0 0,0 35 0,1-35 0</inkml:trace>
    </iact:actionData>
  </iact:action>
  <iact:action type="add" startTime="16844">
    <iact:property name="dataType" value="strokeEraser"/>
    <iact:actionData xml:id="d2">
      <inkml:trace xmlns:inkml="http://www.w3.org/2003/InkML" xml:id="stk2" contextRef="#ctx0" brushRef="#br0">26495 19293 0</inkml:trace>
    </iact:actionData>
  </iact:action>
  <iact:action type="remove" startTime="16844">
    <iact:property name="style" value="instant"/>
    <iact:actionData xml:id="d3" ref="#d1"/>
  </iact:action>
  <iact:action type="add" startTime="16844">
    <iact:property name="dataType" value="strokeEraser"/>
    <iact:actionData xml:id="d4">
      <inkml:trace xmlns:inkml="http://www.w3.org/2003/InkML" xml:id="stk3" contextRef="#ctx0" brushRef="#br0">26565 19259 0</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231C6C8-265B-4E09-BCF9-7D1D36AD438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a:extLst>
              <a:ext uri="{FF2B5EF4-FFF2-40B4-BE49-F238E27FC236}">
                <a16:creationId xmlns:a16="http://schemas.microsoft.com/office/drawing/2014/main" id="{4285CE5D-8822-480B-8F04-ECFF2D2E7AF2}"/>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B0743EB3-D21A-4EE9-8625-3CB38D5CEBF2}" type="datetimeFigureOut">
              <a:rPr lang="en-GB"/>
              <a:pPr>
                <a:defRPr/>
              </a:pPr>
              <a:t>27/04/2021</a:t>
            </a:fld>
            <a:endParaRPr lang="en-GB"/>
          </a:p>
        </p:txBody>
      </p:sp>
      <p:sp>
        <p:nvSpPr>
          <p:cNvPr id="4" name="Slide Image Placeholder 3">
            <a:extLst>
              <a:ext uri="{FF2B5EF4-FFF2-40B4-BE49-F238E27FC236}">
                <a16:creationId xmlns:a16="http://schemas.microsoft.com/office/drawing/2014/main" id="{A6B3BB8D-2D8C-4CC5-BB02-BC648696E37C}"/>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85E0CBBD-1B1E-481E-825A-ED280E252496}"/>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FD857D62-11DF-416B-9E07-17426751DEC1}"/>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a:extLst>
              <a:ext uri="{FF2B5EF4-FFF2-40B4-BE49-F238E27FC236}">
                <a16:creationId xmlns:a16="http://schemas.microsoft.com/office/drawing/2014/main" id="{F4C93710-912E-4FEC-A035-A5AC764FD09F}"/>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8DF6B212-7E90-47AC-9DCE-70A26068F3E8}"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9ADB52B3-12CF-4086-BFE6-4CC5C5A486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197AAA92-AD25-4BBE-A08A-5BA81E2535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7172" name="Slide Number Placeholder 3">
            <a:extLst>
              <a:ext uri="{FF2B5EF4-FFF2-40B4-BE49-F238E27FC236}">
                <a16:creationId xmlns:a16="http://schemas.microsoft.com/office/drawing/2014/main" id="{ED8ED8B7-F503-468E-9EB1-0A465C4B5C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85B85BB-A28F-49E4-9E75-0A3C3648A9F5}" type="slidenum">
              <a:rPr lang="en-GB" altLang="en-US"/>
              <a:pPr/>
              <a:t>1</a:t>
            </a:fld>
            <a:endParaRPr lang="en-GB"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5502D10B-80F7-477B-AD9F-437CA492B6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FBD4CFC2-80A2-400C-B534-781C96C6D5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32772" name="Slide Number Placeholder 3">
            <a:extLst>
              <a:ext uri="{FF2B5EF4-FFF2-40B4-BE49-F238E27FC236}">
                <a16:creationId xmlns:a16="http://schemas.microsoft.com/office/drawing/2014/main" id="{6E4BBCB2-D723-427E-B4B0-269261FBEA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1437EA5-A76A-4100-B9F8-055FB53F2DE4}" type="slidenum">
              <a:rPr lang="en-GB" altLang="en-US"/>
              <a:pPr/>
              <a:t>17</a:t>
            </a:fld>
            <a:endParaRPr lang="en-GB"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DF6B212-7E90-47AC-9DCE-70A26068F3E8}" type="slidenum">
              <a:rPr lang="en-GB" altLang="en-US" smtClean="0"/>
              <a:pPr/>
              <a:t>20</a:t>
            </a:fld>
            <a:endParaRPr lang="en-GB" altLang="en-US"/>
          </a:p>
        </p:txBody>
      </p:sp>
    </p:spTree>
    <p:extLst>
      <p:ext uri="{BB962C8B-B14F-4D97-AF65-F5344CB8AC3E}">
        <p14:creationId xmlns:p14="http://schemas.microsoft.com/office/powerpoint/2010/main" val="1989111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recon the </a:t>
            </a:r>
            <a:r>
              <a:rPr lang="en-GB" dirty="0" err="1"/>
              <a:t>pt</a:t>
            </a:r>
            <a:r>
              <a:rPr lang="en-GB" dirty="0"/>
              <a:t> will likely Have the affected areas elevated for a period of time as specified in the post op instructions. After this time the </a:t>
            </a:r>
            <a:r>
              <a:rPr lang="en-GB" dirty="0" err="1"/>
              <a:t>pt</a:t>
            </a:r>
            <a:r>
              <a:rPr lang="en-GB" dirty="0"/>
              <a:t> will be allowed to </a:t>
            </a:r>
            <a:r>
              <a:rPr lang="en-GB" dirty="0" err="1"/>
              <a:t>dagle</a:t>
            </a:r>
            <a:r>
              <a:rPr lang="en-GB" dirty="0"/>
              <a:t> the </a:t>
            </a:r>
            <a:r>
              <a:rPr lang="en-GB" dirty="0" err="1"/>
              <a:t>afftedted</a:t>
            </a:r>
            <a:r>
              <a:rPr lang="en-GB" dirty="0"/>
              <a:t> areas. This will allow an increase in blood </a:t>
            </a:r>
            <a:r>
              <a:rPr lang="en-GB" dirty="0" err="1"/>
              <a:t>flor</a:t>
            </a:r>
            <a:r>
              <a:rPr lang="en-GB" dirty="0"/>
              <a:t> to the area. Pts may find this sensation </a:t>
            </a:r>
            <a:r>
              <a:rPr lang="en-GB" dirty="0" err="1"/>
              <a:t>dtrange</a:t>
            </a:r>
            <a:r>
              <a:rPr lang="en-GB" dirty="0"/>
              <a:t> and feel a significant amount of pressure the area due to the increase in blood pressure to the area. From the table we can see that this in </a:t>
            </a:r>
            <a:r>
              <a:rPr lang="en-GB" dirty="0" err="1"/>
              <a:t>gradyally</a:t>
            </a:r>
            <a:r>
              <a:rPr lang="en-GB" dirty="0"/>
              <a:t> increased over a number of days over the course of the day. Pts may not be able to manage this as the pressure can be very uncomfortable for patients </a:t>
            </a:r>
            <a:r>
              <a:rPr lang="en-GB" dirty="0" err="1"/>
              <a:t>esoecilly</a:t>
            </a:r>
            <a:r>
              <a:rPr lang="en-GB" dirty="0"/>
              <a:t> depending on the severity of the injury, Dangling is essential in the </a:t>
            </a:r>
            <a:r>
              <a:rPr lang="en-GB" dirty="0" err="1"/>
              <a:t>bedgiiing</a:t>
            </a:r>
            <a:r>
              <a:rPr lang="en-GB" dirty="0"/>
              <a:t> stages of rehab prior to mobilising. Although patients may not be allowed to mobilise or have the affected area </a:t>
            </a:r>
            <a:r>
              <a:rPr lang="en-GB" dirty="0" err="1"/>
              <a:t>danging</a:t>
            </a:r>
            <a:r>
              <a:rPr lang="en-GB" dirty="0"/>
              <a:t> this does not mean we cannot mobilise the patient, they can still sit out on a chair while keeping the area </a:t>
            </a:r>
            <a:r>
              <a:rPr lang="en-GB" dirty="0" err="1"/>
              <a:t>elevataed</a:t>
            </a:r>
            <a:r>
              <a:rPr lang="en-GB" dirty="0"/>
              <a:t> </a:t>
            </a:r>
          </a:p>
        </p:txBody>
      </p:sp>
      <p:sp>
        <p:nvSpPr>
          <p:cNvPr id="4" name="Slide Number Placeholder 3"/>
          <p:cNvSpPr>
            <a:spLocks noGrp="1"/>
          </p:cNvSpPr>
          <p:nvPr>
            <p:ph type="sldNum" sz="quarter" idx="5"/>
          </p:nvPr>
        </p:nvSpPr>
        <p:spPr/>
        <p:txBody>
          <a:bodyPr/>
          <a:lstStyle/>
          <a:p>
            <a:fld id="{8DF6B212-7E90-47AC-9DCE-70A26068F3E8}" type="slidenum">
              <a:rPr lang="en-GB" altLang="en-US" smtClean="0"/>
              <a:pPr/>
              <a:t>23</a:t>
            </a:fld>
            <a:endParaRPr lang="en-GB" altLang="en-US"/>
          </a:p>
        </p:txBody>
      </p:sp>
    </p:spTree>
    <p:extLst>
      <p:ext uri="{BB962C8B-B14F-4D97-AF65-F5344CB8AC3E}">
        <p14:creationId xmlns:p14="http://schemas.microsoft.com/office/powerpoint/2010/main" val="3616346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watching this presentation. I hope it has given some basic insight into some of the plastic surgery techniques used in reconstruction and this this will affect the physiotherapy </a:t>
            </a:r>
            <a:r>
              <a:rPr lang="en-GB" dirty="0" err="1"/>
              <a:t>interventaion</a:t>
            </a:r>
            <a:r>
              <a:rPr lang="en-GB" dirty="0"/>
              <a:t>. If you have any questions feel free to contact </a:t>
            </a:r>
          </a:p>
        </p:txBody>
      </p:sp>
      <p:sp>
        <p:nvSpPr>
          <p:cNvPr id="4" name="Slide Number Placeholder 3"/>
          <p:cNvSpPr>
            <a:spLocks noGrp="1"/>
          </p:cNvSpPr>
          <p:nvPr>
            <p:ph type="sldNum" sz="quarter" idx="5"/>
          </p:nvPr>
        </p:nvSpPr>
        <p:spPr/>
        <p:txBody>
          <a:bodyPr/>
          <a:lstStyle/>
          <a:p>
            <a:fld id="{8DF6B212-7E90-47AC-9DCE-70A26068F3E8}" type="slidenum">
              <a:rPr lang="en-GB" altLang="en-US" smtClean="0"/>
              <a:pPr/>
              <a:t>27</a:t>
            </a:fld>
            <a:endParaRPr lang="en-GB" altLang="en-US"/>
          </a:p>
        </p:txBody>
      </p:sp>
    </p:spTree>
    <p:extLst>
      <p:ext uri="{BB962C8B-B14F-4D97-AF65-F5344CB8AC3E}">
        <p14:creationId xmlns:p14="http://schemas.microsoft.com/office/powerpoint/2010/main" val="2566199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E00A6C4B-DF11-4F5F-B45C-38EEAB67D9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FD193C2B-406D-4604-9A39-027F1CB524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Using pts own tissue is key as the body is less likely to reject its own tissue. Surgeons know how much tissue Is needed to cover the defect. </a:t>
            </a:r>
          </a:p>
          <a:p>
            <a:endParaRPr lang="en-GB" altLang="en-US"/>
          </a:p>
          <a:p>
            <a:r>
              <a:rPr lang="en-GB" altLang="en-US"/>
              <a:t>The rule is using pts own stiss to cover a defect ensuring the areas you are taking the tissue from will not have a detrimental impact on the patient moving forward.</a:t>
            </a:r>
          </a:p>
          <a:p>
            <a:endParaRPr lang="en-GB" altLang="en-US"/>
          </a:p>
          <a:p>
            <a:endParaRPr lang="en-GB" altLang="en-US"/>
          </a:p>
          <a:p>
            <a:endParaRPr lang="en-GB" altLang="en-US"/>
          </a:p>
          <a:p>
            <a:r>
              <a:rPr lang="en-GB" altLang="en-US"/>
              <a:t>Essential to prep the would for the best chance of the transplanted?? Tissue taking to the new area of the body.</a:t>
            </a:r>
          </a:p>
          <a:p>
            <a:endParaRPr lang="en-GB" altLang="en-US"/>
          </a:p>
          <a:p>
            <a:r>
              <a:rPr lang="en-GB" altLang="en-US"/>
              <a:t>Types of coverage are </a:t>
            </a:r>
          </a:p>
          <a:p>
            <a:endParaRPr lang="en-GB" altLang="en-US"/>
          </a:p>
          <a:p>
            <a:endParaRPr lang="en-GB" altLang="en-US"/>
          </a:p>
          <a:p>
            <a:r>
              <a:rPr lang="en-GB" altLang="en-US"/>
              <a:t>Direct closure – where there is enough excess tissue in the surrounding area to directly close and no extra tissue is required. Usually larger or older pts or areas with loose skin. </a:t>
            </a:r>
          </a:p>
        </p:txBody>
      </p:sp>
      <p:sp>
        <p:nvSpPr>
          <p:cNvPr id="12292" name="Slide Number Placeholder 3">
            <a:extLst>
              <a:ext uri="{FF2B5EF4-FFF2-40B4-BE49-F238E27FC236}">
                <a16:creationId xmlns:a16="http://schemas.microsoft.com/office/drawing/2014/main" id="{47312B53-146E-45CE-90BB-3B2C707EFB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CEE59C2-0D79-4121-8DD2-78DE147EE379}" type="slidenum">
              <a:rPr lang="en-GB" altLang="en-US"/>
              <a:pPr/>
              <a:t>5</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5A36B3A1-FF4F-4933-9591-7EFB8B00E5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669CAAD8-3C00-4C16-A21F-B6B2415481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Saline solution can be used to clean the would aswell as surgically removing non viable vissue </a:t>
            </a:r>
          </a:p>
        </p:txBody>
      </p:sp>
      <p:sp>
        <p:nvSpPr>
          <p:cNvPr id="14340" name="Slide Number Placeholder 3">
            <a:extLst>
              <a:ext uri="{FF2B5EF4-FFF2-40B4-BE49-F238E27FC236}">
                <a16:creationId xmlns:a16="http://schemas.microsoft.com/office/drawing/2014/main" id="{462C004C-6849-4E24-9A35-8EE0954D482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356E942-51CA-4B56-A407-CC874A67D20D}" type="slidenum">
              <a:rPr lang="en-GB" altLang="en-US"/>
              <a:pPr/>
              <a:t>6</a:t>
            </a:fld>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ABA879F7-BF2F-42D3-A00C-AB3EC81AF4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08F12F9D-D7E3-479E-BC9C-E4C9439962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Large layer of skin removed as one layer. This layer is put through a skin graft mesher. This allowed for bleeding to naturally occur and not build up under the graft causing a haematoma and for the graft to fail </a:t>
            </a:r>
          </a:p>
        </p:txBody>
      </p:sp>
      <p:sp>
        <p:nvSpPr>
          <p:cNvPr id="17412" name="Slide Number Placeholder 3">
            <a:extLst>
              <a:ext uri="{FF2B5EF4-FFF2-40B4-BE49-F238E27FC236}">
                <a16:creationId xmlns:a16="http://schemas.microsoft.com/office/drawing/2014/main" id="{E83D8196-27EC-4644-9426-8FE2A8E72A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5AE6937-932A-4243-991C-44C2EA257687}" type="slidenum">
              <a:rPr lang="en-GB" altLang="en-US"/>
              <a:pPr/>
              <a:t>8</a:t>
            </a:fld>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36928733-B03D-497E-B1D9-871866CA657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60BCC521-05EE-4973-9C96-8EC56B7158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The meshed piece of skin is placed over the area to cover and stapled down . Excess graft is trimmed away and the area is dressed appropriately with XXXX this dressing remains in place as stated in the op note </a:t>
            </a:r>
          </a:p>
        </p:txBody>
      </p:sp>
      <p:sp>
        <p:nvSpPr>
          <p:cNvPr id="19460" name="Slide Number Placeholder 3">
            <a:extLst>
              <a:ext uri="{FF2B5EF4-FFF2-40B4-BE49-F238E27FC236}">
                <a16:creationId xmlns:a16="http://schemas.microsoft.com/office/drawing/2014/main" id="{DDCC75FA-446D-4893-B259-15F6207B68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53E3AB6-B612-4818-8EC1-4CC86E1FAEF5}" type="slidenum">
              <a:rPr lang="en-GB" altLang="en-US"/>
              <a:pPr/>
              <a:t>9</a:t>
            </a:fld>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10A9EB94-A4B7-4D78-93B1-08E5095F1E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15AD5C95-47F4-455A-A944-B75683F708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latin typeface="Arial" panose="020B0604020202020204" pitchFamily="34" charset="0"/>
                <a:cs typeface="Arial" panose="020B0604020202020204" pitchFamily="34" charset="0"/>
              </a:rPr>
              <a:t>The donor area usually take 2 to 3 weeks to heal and is pink for a few months before fading to leave a faint (hardly noticeable) scar.</a:t>
            </a:r>
          </a:p>
          <a:p>
            <a:endParaRPr lang="en-GB" altLang="en-US">
              <a:latin typeface="Arial" panose="020B0604020202020204" pitchFamily="34" charset="0"/>
              <a:cs typeface="Arial" panose="020B0604020202020204" pitchFamily="34" charset="0"/>
            </a:endParaRPr>
          </a:p>
          <a:p>
            <a:r>
              <a:rPr lang="en-GB" altLang="en-US">
                <a:latin typeface="Arial" panose="020B0604020202020204" pitchFamily="34" charset="0"/>
                <a:cs typeface="Arial" panose="020B0604020202020204" pitchFamily="34" charset="0"/>
              </a:rPr>
              <a:t>It’s usually a little pinker than the surrounding skin. </a:t>
            </a:r>
            <a:endParaRPr lang="en-GB" altLang="en-US"/>
          </a:p>
        </p:txBody>
      </p:sp>
      <p:sp>
        <p:nvSpPr>
          <p:cNvPr id="21508" name="Slide Number Placeholder 3">
            <a:extLst>
              <a:ext uri="{FF2B5EF4-FFF2-40B4-BE49-F238E27FC236}">
                <a16:creationId xmlns:a16="http://schemas.microsoft.com/office/drawing/2014/main" id="{159DDE3C-8D36-47B5-9A4A-60C2BBD0F7A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E9A40F9-C864-4687-9636-1F4238CAD1F4}" type="slidenum">
              <a:rPr lang="en-GB" altLang="en-US"/>
              <a:pPr/>
              <a:t>10</a:t>
            </a:fld>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0359AF76-B524-4DD9-87BF-0527C8136D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F7350390-B35A-44F5-8E71-AF1FF2B639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Use a flap instead of a tight closure </a:t>
            </a:r>
          </a:p>
        </p:txBody>
      </p:sp>
      <p:sp>
        <p:nvSpPr>
          <p:cNvPr id="23556" name="Slide Number Placeholder 3">
            <a:extLst>
              <a:ext uri="{FF2B5EF4-FFF2-40B4-BE49-F238E27FC236}">
                <a16:creationId xmlns:a16="http://schemas.microsoft.com/office/drawing/2014/main" id="{7A94FF34-62D1-487D-A899-D16941B005F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18AEA93-58F9-46C4-84D0-29F02F861629}" type="slidenum">
              <a:rPr lang="en-GB" altLang="en-US"/>
              <a:pPr/>
              <a:t>11</a:t>
            </a:fld>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C811902A-B5B6-4D57-8F48-498060CC7D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070A96C7-A4DD-481F-9404-7ABD950F31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FRFF – Most common as conforms well to recipient area, soft tissue with reliable blood supply. Supply blood vessel – Radial Artery</a:t>
            </a:r>
          </a:p>
          <a:p>
            <a:pPr eaLnBrk="1" hangingPunct="1">
              <a:spcBef>
                <a:spcPct val="0"/>
              </a:spcBef>
            </a:pPr>
            <a:endParaRPr lang="en-GB" altLang="en-US"/>
          </a:p>
          <a:p>
            <a:pPr eaLnBrk="1" hangingPunct="1">
              <a:spcBef>
                <a:spcPct val="0"/>
              </a:spcBef>
            </a:pPr>
            <a:r>
              <a:rPr lang="en-GB" altLang="en-US"/>
              <a:t>Pec Major flap – good for head and neck surgeries and trauma for a pedicled flap </a:t>
            </a:r>
          </a:p>
          <a:p>
            <a:pPr eaLnBrk="1" hangingPunct="1">
              <a:spcBef>
                <a:spcPct val="0"/>
              </a:spcBef>
            </a:pPr>
            <a:endParaRPr lang="en-GB" altLang="en-US"/>
          </a:p>
          <a:p>
            <a:pPr eaLnBrk="1" hangingPunct="1">
              <a:spcBef>
                <a:spcPct val="0"/>
              </a:spcBef>
            </a:pPr>
            <a:r>
              <a:rPr lang="en-GB" altLang="en-US"/>
              <a:t>Lat Dorsi Flap – UL trauma for pedicled flaps </a:t>
            </a:r>
          </a:p>
          <a:p>
            <a:pPr eaLnBrk="1" hangingPunct="1">
              <a:spcBef>
                <a:spcPct val="0"/>
              </a:spcBef>
            </a:pPr>
            <a:endParaRPr lang="en-GB" altLang="en-US"/>
          </a:p>
          <a:p>
            <a:pPr eaLnBrk="1" hangingPunct="1">
              <a:spcBef>
                <a:spcPct val="0"/>
              </a:spcBef>
            </a:pPr>
            <a:r>
              <a:rPr lang="en-GB" altLang="en-US"/>
              <a:t>Fibula Flap – excellent for mandible reconstruction as large amounts of bone area able to be harvested. Disadvantage is reduced power of plantar flexion.</a:t>
            </a:r>
          </a:p>
          <a:p>
            <a:pPr eaLnBrk="1" hangingPunct="1">
              <a:spcBef>
                <a:spcPct val="0"/>
              </a:spcBef>
            </a:pPr>
            <a:endParaRPr lang="en-GB" altLang="en-US"/>
          </a:p>
          <a:p>
            <a:pPr eaLnBrk="1" hangingPunct="1">
              <a:spcBef>
                <a:spcPct val="0"/>
              </a:spcBef>
            </a:pPr>
            <a:r>
              <a:rPr lang="en-GB" altLang="en-US"/>
              <a:t>Deep Inferior Epigastric Perforator Flap – Predominantly used in breast refconstruction but can be used if there may be no other viable tissue to be used as a donor site or if patient is unable to lie in certain postion durint surgery. No muscle taken </a:t>
            </a:r>
          </a:p>
          <a:p>
            <a:pPr eaLnBrk="1" hangingPunct="1">
              <a:spcBef>
                <a:spcPct val="0"/>
              </a:spcBef>
            </a:pPr>
            <a:endParaRPr lang="en-GB" altLang="en-US"/>
          </a:p>
          <a:p>
            <a:pPr eaLnBrk="1" hangingPunct="1">
              <a:spcBef>
                <a:spcPct val="0"/>
              </a:spcBef>
            </a:pPr>
            <a:r>
              <a:rPr lang="en-GB" altLang="en-US"/>
              <a:t>ALT – Any traumas as good vascularised tissue to use, can take muscle also. For LL/ hip pedicled flaps. </a:t>
            </a:r>
          </a:p>
          <a:p>
            <a:pPr eaLnBrk="1" hangingPunct="1">
              <a:spcBef>
                <a:spcPct val="0"/>
              </a:spcBef>
            </a:pPr>
            <a:endParaRPr lang="en-GB" altLang="en-US"/>
          </a:p>
        </p:txBody>
      </p:sp>
      <p:sp>
        <p:nvSpPr>
          <p:cNvPr id="25604" name="Slide Number Placeholder 3">
            <a:extLst>
              <a:ext uri="{FF2B5EF4-FFF2-40B4-BE49-F238E27FC236}">
                <a16:creationId xmlns:a16="http://schemas.microsoft.com/office/drawing/2014/main" id="{AD97EE9E-F110-4B9B-9CC3-597907A67B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119AE1-2364-4004-916A-98315AB29AA8}" type="slidenum">
              <a:rPr lang="en-GB" altLang="en-US"/>
              <a:pPr/>
              <a:t>12</a:t>
            </a:fld>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0426BF62-F4AB-4F7A-A8A4-38E165C122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BA6455C2-9B11-463D-9E6C-721DC97F71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It is an extremely versa- tile flap allowing intricate folding of the skin, using two or more skin paddles/ islands, and incorporating vascularised tendon and/or bone (osteocutaneous flap).</a:t>
            </a:r>
          </a:p>
          <a:p>
            <a:endParaRPr lang="en-GB" altLang="en-US"/>
          </a:p>
          <a:p>
            <a:r>
              <a:rPr lang="en-GB" altLang="en-US"/>
              <a:t>The vascularity of the area allows considerable variation in the design and placement of this flap and offers the possibility of including bone as an osteocutaneous flap.</a:t>
            </a:r>
          </a:p>
        </p:txBody>
      </p:sp>
      <p:sp>
        <p:nvSpPr>
          <p:cNvPr id="27652" name="Slide Number Placeholder 3">
            <a:extLst>
              <a:ext uri="{FF2B5EF4-FFF2-40B4-BE49-F238E27FC236}">
                <a16:creationId xmlns:a16="http://schemas.microsoft.com/office/drawing/2014/main" id="{4B294125-F764-4761-9FAA-540151A9144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1B07407-B632-4171-A362-7B67363EC3B3}" type="slidenum">
              <a:rPr lang="en-GB" altLang="en-US"/>
              <a:pPr/>
              <a:t>13</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7">
            <a:extLst>
              <a:ext uri="{FF2B5EF4-FFF2-40B4-BE49-F238E27FC236}">
                <a16:creationId xmlns:a16="http://schemas.microsoft.com/office/drawing/2014/main" id="{76FD317D-926C-4985-84CF-4198749D8FF1}"/>
              </a:ext>
            </a:extLst>
          </p:cNvPr>
          <p:cNvGrpSpPr>
            <a:grpSpLocks/>
          </p:cNvGrpSpPr>
          <p:nvPr/>
        </p:nvGrpSpPr>
        <p:grpSpPr bwMode="auto">
          <a:xfrm>
            <a:off x="0" y="-7938"/>
            <a:ext cx="12192000" cy="6865938"/>
            <a:chOff x="0" y="-8467"/>
            <a:chExt cx="12192000" cy="6866467"/>
          </a:xfrm>
        </p:grpSpPr>
        <p:sp>
          <p:nvSpPr>
            <p:cNvPr id="5" name="Freeform 28">
              <a:extLst>
                <a:ext uri="{FF2B5EF4-FFF2-40B4-BE49-F238E27FC236}">
                  <a16:creationId xmlns:a16="http://schemas.microsoft.com/office/drawing/2014/main" id="{967BF58F-3ABE-4EF7-AC48-1DF9D460726B}"/>
                </a:ext>
              </a:extLst>
            </p:cNvPr>
            <p:cNvSpPr/>
            <p:nvPr/>
          </p:nvSpPr>
          <p:spPr>
            <a:xfrm>
              <a:off x="0" y="-8467"/>
              <a:ext cx="863600" cy="569797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6" name="Straight Connector 5">
              <a:extLst>
                <a:ext uri="{FF2B5EF4-FFF2-40B4-BE49-F238E27FC236}">
                  <a16:creationId xmlns:a16="http://schemas.microsoft.com/office/drawing/2014/main" id="{BB90E145-6BA7-467C-AA27-0726D765B701}"/>
                </a:ext>
              </a:extLst>
            </p:cNvPr>
            <p:cNvCxnSpPr/>
            <p:nvPr/>
          </p:nvCxnSpPr>
          <p:spPr>
            <a:xfrm>
              <a:off x="9371013" y="-528"/>
              <a:ext cx="1219200" cy="6858528"/>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04EDA0D7-2F55-4871-A4E3-58A50E7FD7A9}"/>
                </a:ext>
              </a:extLst>
            </p:cNvPr>
            <p:cNvCxnSpPr/>
            <p:nvPr/>
          </p:nvCxnSpPr>
          <p:spPr>
            <a:xfrm flipH="1">
              <a:off x="7424738" y="3681168"/>
              <a:ext cx="4764087" cy="3176832"/>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8" name="Rectangle 23">
              <a:extLst>
                <a:ext uri="{FF2B5EF4-FFF2-40B4-BE49-F238E27FC236}">
                  <a16:creationId xmlns:a16="http://schemas.microsoft.com/office/drawing/2014/main" id="{4C57F5C1-1FEB-4783-BAFC-C2C3929B80EB}"/>
                </a:ext>
              </a:extLst>
            </p:cNvPr>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25">
              <a:extLst>
                <a:ext uri="{FF2B5EF4-FFF2-40B4-BE49-F238E27FC236}">
                  <a16:creationId xmlns:a16="http://schemas.microsoft.com/office/drawing/2014/main" id="{1666E487-4468-4979-A543-E017F349FBDF}"/>
                </a:ext>
              </a:extLst>
            </p:cNvPr>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Isosceles Triangle 9">
              <a:extLst>
                <a:ext uri="{FF2B5EF4-FFF2-40B4-BE49-F238E27FC236}">
                  <a16:creationId xmlns:a16="http://schemas.microsoft.com/office/drawing/2014/main" id="{51423EF9-B201-450A-8332-D4905F0492E1}"/>
                </a:ext>
              </a:extLst>
            </p:cNvPr>
            <p:cNvSpPr/>
            <p:nvPr/>
          </p:nvSpPr>
          <p:spPr>
            <a:xfrm>
              <a:off x="8932863" y="3047706"/>
              <a:ext cx="3259137" cy="381029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7">
              <a:extLst>
                <a:ext uri="{FF2B5EF4-FFF2-40B4-BE49-F238E27FC236}">
                  <a16:creationId xmlns:a16="http://schemas.microsoft.com/office/drawing/2014/main" id="{439B47F1-5CFB-4133-9B0D-5460D0E7552B}"/>
                </a:ext>
              </a:extLst>
            </p:cNvPr>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8">
              <a:extLst>
                <a:ext uri="{FF2B5EF4-FFF2-40B4-BE49-F238E27FC236}">
                  <a16:creationId xmlns:a16="http://schemas.microsoft.com/office/drawing/2014/main" id="{7DC3D6D0-7114-47A4-B4F5-5B0236272595}"/>
                </a:ext>
              </a:extLst>
            </p:cNvPr>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9">
              <a:extLst>
                <a:ext uri="{FF2B5EF4-FFF2-40B4-BE49-F238E27FC236}">
                  <a16:creationId xmlns:a16="http://schemas.microsoft.com/office/drawing/2014/main" id="{00F66F61-4289-43E8-962C-113994429C82}"/>
                </a:ext>
              </a:extLst>
            </p:cNvPr>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404565F8-9998-44B8-948C-E51DF6809815}"/>
                </a:ext>
              </a:extLst>
            </p:cNvPr>
            <p:cNvSpPr/>
            <p:nvPr/>
          </p:nvSpPr>
          <p:spPr>
            <a:xfrm>
              <a:off x="10371138" y="3589086"/>
              <a:ext cx="1817687" cy="326891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Date Placeholder 3">
            <a:extLst>
              <a:ext uri="{FF2B5EF4-FFF2-40B4-BE49-F238E27FC236}">
                <a16:creationId xmlns:a16="http://schemas.microsoft.com/office/drawing/2014/main" id="{89104BEB-0B12-408A-B8A9-691D282BA0AB}"/>
              </a:ext>
            </a:extLst>
          </p:cNvPr>
          <p:cNvSpPr>
            <a:spLocks noGrp="1"/>
          </p:cNvSpPr>
          <p:nvPr>
            <p:ph type="dt" sz="half" idx="10"/>
          </p:nvPr>
        </p:nvSpPr>
        <p:spPr/>
        <p:txBody>
          <a:bodyPr/>
          <a:lstStyle>
            <a:lvl1pPr>
              <a:defRPr/>
            </a:lvl1pPr>
          </a:lstStyle>
          <a:p>
            <a:pPr>
              <a:defRPr/>
            </a:pPr>
            <a:fld id="{3F8E6C48-34BF-4F6C-AA5C-58E182051899}" type="datetimeFigureOut">
              <a:rPr lang="en-GB"/>
              <a:pPr>
                <a:defRPr/>
              </a:pPr>
              <a:t>27/04/2021</a:t>
            </a:fld>
            <a:endParaRPr lang="en-GB"/>
          </a:p>
        </p:txBody>
      </p:sp>
      <p:sp>
        <p:nvSpPr>
          <p:cNvPr id="16" name="Footer Placeholder 4">
            <a:extLst>
              <a:ext uri="{FF2B5EF4-FFF2-40B4-BE49-F238E27FC236}">
                <a16:creationId xmlns:a16="http://schemas.microsoft.com/office/drawing/2014/main" id="{8C84A559-CA30-4059-8C2A-C0DA8A33716D}"/>
              </a:ext>
            </a:extLst>
          </p:cNvPr>
          <p:cNvSpPr>
            <a:spLocks noGrp="1"/>
          </p:cNvSpPr>
          <p:nvPr>
            <p:ph type="ftr" sz="quarter" idx="11"/>
          </p:nvPr>
        </p:nvSpPr>
        <p:spPr/>
        <p:txBody>
          <a:bodyPr/>
          <a:lstStyle>
            <a:lvl1pPr>
              <a:defRPr/>
            </a:lvl1pPr>
          </a:lstStyle>
          <a:p>
            <a:pPr>
              <a:defRPr/>
            </a:pPr>
            <a:endParaRPr lang="en-GB"/>
          </a:p>
        </p:txBody>
      </p:sp>
      <p:sp>
        <p:nvSpPr>
          <p:cNvPr id="17" name="Slide Number Placeholder 5">
            <a:extLst>
              <a:ext uri="{FF2B5EF4-FFF2-40B4-BE49-F238E27FC236}">
                <a16:creationId xmlns:a16="http://schemas.microsoft.com/office/drawing/2014/main" id="{E14855DE-213E-4634-BB74-4A08282A5D5B}"/>
              </a:ext>
            </a:extLst>
          </p:cNvPr>
          <p:cNvSpPr>
            <a:spLocks noGrp="1"/>
          </p:cNvSpPr>
          <p:nvPr>
            <p:ph type="sldNum" sz="quarter" idx="12"/>
          </p:nvPr>
        </p:nvSpPr>
        <p:spPr/>
        <p:txBody>
          <a:bodyPr/>
          <a:lstStyle>
            <a:lvl1pPr>
              <a:defRPr/>
            </a:lvl1pPr>
          </a:lstStyle>
          <a:p>
            <a:fld id="{ADCF6358-3648-4320-B817-BEC667F753CC}" type="slidenum">
              <a:rPr lang="en-GB" altLang="en-US"/>
              <a:pPr/>
              <a:t>‹#›</a:t>
            </a:fld>
            <a:endParaRPr lang="en-GB" altLang="en-US"/>
          </a:p>
        </p:txBody>
      </p:sp>
    </p:spTree>
    <p:extLst>
      <p:ext uri="{BB962C8B-B14F-4D97-AF65-F5344CB8AC3E}">
        <p14:creationId xmlns:p14="http://schemas.microsoft.com/office/powerpoint/2010/main" val="861060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6A66F6-B457-47DB-884C-1BFD46F4C9E3}"/>
              </a:ext>
            </a:extLst>
          </p:cNvPr>
          <p:cNvSpPr>
            <a:spLocks noGrp="1"/>
          </p:cNvSpPr>
          <p:nvPr>
            <p:ph type="dt" sz="half" idx="10"/>
          </p:nvPr>
        </p:nvSpPr>
        <p:spPr/>
        <p:txBody>
          <a:bodyPr/>
          <a:lstStyle>
            <a:lvl1pPr>
              <a:defRPr/>
            </a:lvl1pPr>
          </a:lstStyle>
          <a:p>
            <a:pPr>
              <a:defRPr/>
            </a:pPr>
            <a:fld id="{16A84A84-080F-4CC8-BE2B-D2DB6B4FCE1A}" type="datetimeFigureOut">
              <a:rPr lang="en-GB"/>
              <a:pPr>
                <a:defRPr/>
              </a:pPr>
              <a:t>27/04/2021</a:t>
            </a:fld>
            <a:endParaRPr lang="en-GB"/>
          </a:p>
        </p:txBody>
      </p:sp>
      <p:sp>
        <p:nvSpPr>
          <p:cNvPr id="5" name="Footer Placeholder 4">
            <a:extLst>
              <a:ext uri="{FF2B5EF4-FFF2-40B4-BE49-F238E27FC236}">
                <a16:creationId xmlns:a16="http://schemas.microsoft.com/office/drawing/2014/main" id="{F71F125D-704F-4984-B897-B71E8E151CC9}"/>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F2D9801-8708-489B-B540-D34353D6F15A}"/>
              </a:ext>
            </a:extLst>
          </p:cNvPr>
          <p:cNvSpPr>
            <a:spLocks noGrp="1"/>
          </p:cNvSpPr>
          <p:nvPr>
            <p:ph type="sldNum" sz="quarter" idx="12"/>
          </p:nvPr>
        </p:nvSpPr>
        <p:spPr/>
        <p:txBody>
          <a:bodyPr/>
          <a:lstStyle>
            <a:lvl1pPr>
              <a:defRPr/>
            </a:lvl1pPr>
          </a:lstStyle>
          <a:p>
            <a:fld id="{DD6760B4-390F-420F-BECA-4889BDB14177}" type="slidenum">
              <a:rPr lang="en-GB" altLang="en-US"/>
              <a:pPr/>
              <a:t>‹#›</a:t>
            </a:fld>
            <a:endParaRPr lang="en-GB" altLang="en-US"/>
          </a:p>
        </p:txBody>
      </p:sp>
    </p:spTree>
    <p:extLst>
      <p:ext uri="{BB962C8B-B14F-4D97-AF65-F5344CB8AC3E}">
        <p14:creationId xmlns:p14="http://schemas.microsoft.com/office/powerpoint/2010/main" val="4121757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97B7E19-80E7-42A4-90FE-2F34A83DAA5D}"/>
              </a:ext>
            </a:extLst>
          </p:cNvPr>
          <p:cNvSpPr txBox="1">
            <a:spLocks noChangeArrowheads="1"/>
          </p:cNvSpPr>
          <p:nvPr/>
        </p:nvSpPr>
        <p:spPr bwMode="auto">
          <a:xfrm>
            <a:off x="541338" y="79057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8000">
                <a:solidFill>
                  <a:srgbClr val="9FE0F5"/>
                </a:solidFill>
                <a:latin typeface="Arial" panose="020B0604020202020204" pitchFamily="34" charset="0"/>
              </a:rPr>
              <a:t>“</a:t>
            </a:r>
          </a:p>
        </p:txBody>
      </p:sp>
      <p:sp>
        <p:nvSpPr>
          <p:cNvPr id="6" name="TextBox 5">
            <a:extLst>
              <a:ext uri="{FF2B5EF4-FFF2-40B4-BE49-F238E27FC236}">
                <a16:creationId xmlns:a16="http://schemas.microsoft.com/office/drawing/2014/main" id="{624C4B37-F2B8-4B89-926D-897D64C2142B}"/>
              </a:ext>
            </a:extLst>
          </p:cNvPr>
          <p:cNvSpPr txBox="1">
            <a:spLocks noChangeArrowheads="1"/>
          </p:cNvSpPr>
          <p:nvPr/>
        </p:nvSpPr>
        <p:spPr bwMode="auto">
          <a:xfrm>
            <a:off x="8893175" y="2886075"/>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8000">
                <a:solidFill>
                  <a:srgbClr val="9FE0F5"/>
                </a:solidFill>
                <a:latin typeface="Arial" panose="020B0604020202020204" pitchFamily="34" charset="0"/>
              </a:rPr>
              <a:t>”</a:t>
            </a:r>
          </a:p>
        </p:txBody>
      </p:sp>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7E4FA52E-21BD-4B21-8191-E897336185D4}"/>
              </a:ext>
            </a:extLst>
          </p:cNvPr>
          <p:cNvSpPr>
            <a:spLocks noGrp="1"/>
          </p:cNvSpPr>
          <p:nvPr>
            <p:ph type="dt" sz="half" idx="14"/>
          </p:nvPr>
        </p:nvSpPr>
        <p:spPr/>
        <p:txBody>
          <a:bodyPr/>
          <a:lstStyle>
            <a:lvl1pPr>
              <a:defRPr/>
            </a:lvl1pPr>
          </a:lstStyle>
          <a:p>
            <a:pPr>
              <a:defRPr/>
            </a:pPr>
            <a:fld id="{286EB991-ECA1-4AE3-81FA-4549916BEB20}" type="datetimeFigureOut">
              <a:rPr lang="en-GB"/>
              <a:pPr>
                <a:defRPr/>
              </a:pPr>
              <a:t>27/04/2021</a:t>
            </a:fld>
            <a:endParaRPr lang="en-GB"/>
          </a:p>
        </p:txBody>
      </p:sp>
      <p:sp>
        <p:nvSpPr>
          <p:cNvPr id="8" name="Footer Placeholder 4">
            <a:extLst>
              <a:ext uri="{FF2B5EF4-FFF2-40B4-BE49-F238E27FC236}">
                <a16:creationId xmlns:a16="http://schemas.microsoft.com/office/drawing/2014/main" id="{63904E9C-585E-48AD-8671-C4CE7981D7E3}"/>
              </a:ext>
            </a:extLst>
          </p:cNvPr>
          <p:cNvSpPr>
            <a:spLocks noGrp="1"/>
          </p:cNvSpPr>
          <p:nvPr>
            <p:ph type="ftr" sz="quarter" idx="15"/>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83034BBE-2A0B-4522-9838-855D28AB2B90}"/>
              </a:ext>
            </a:extLst>
          </p:cNvPr>
          <p:cNvSpPr>
            <a:spLocks noGrp="1"/>
          </p:cNvSpPr>
          <p:nvPr>
            <p:ph type="sldNum" sz="quarter" idx="16"/>
          </p:nvPr>
        </p:nvSpPr>
        <p:spPr/>
        <p:txBody>
          <a:bodyPr/>
          <a:lstStyle>
            <a:lvl1pPr>
              <a:defRPr/>
            </a:lvl1pPr>
          </a:lstStyle>
          <a:p>
            <a:fld id="{AF3BC4AF-EF68-4AB6-A7E1-6C942409FD2A}" type="slidenum">
              <a:rPr lang="en-GB" altLang="en-US"/>
              <a:pPr/>
              <a:t>‹#›</a:t>
            </a:fld>
            <a:endParaRPr lang="en-GB" altLang="en-US"/>
          </a:p>
        </p:txBody>
      </p:sp>
    </p:spTree>
    <p:extLst>
      <p:ext uri="{BB962C8B-B14F-4D97-AF65-F5344CB8AC3E}">
        <p14:creationId xmlns:p14="http://schemas.microsoft.com/office/powerpoint/2010/main" val="3583658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9C4F70-A0C6-4153-B7BC-F0044381218D}"/>
              </a:ext>
            </a:extLst>
          </p:cNvPr>
          <p:cNvSpPr>
            <a:spLocks noGrp="1"/>
          </p:cNvSpPr>
          <p:nvPr>
            <p:ph type="dt" sz="half" idx="10"/>
          </p:nvPr>
        </p:nvSpPr>
        <p:spPr/>
        <p:txBody>
          <a:bodyPr/>
          <a:lstStyle>
            <a:lvl1pPr>
              <a:defRPr/>
            </a:lvl1pPr>
          </a:lstStyle>
          <a:p>
            <a:pPr>
              <a:defRPr/>
            </a:pPr>
            <a:fld id="{BCA0C8FF-04EE-49E2-A2E3-5B8BA60B2908}" type="datetimeFigureOut">
              <a:rPr lang="en-GB"/>
              <a:pPr>
                <a:defRPr/>
              </a:pPr>
              <a:t>27/04/2021</a:t>
            </a:fld>
            <a:endParaRPr lang="en-GB"/>
          </a:p>
        </p:txBody>
      </p:sp>
      <p:sp>
        <p:nvSpPr>
          <p:cNvPr id="5" name="Footer Placeholder 4">
            <a:extLst>
              <a:ext uri="{FF2B5EF4-FFF2-40B4-BE49-F238E27FC236}">
                <a16:creationId xmlns:a16="http://schemas.microsoft.com/office/drawing/2014/main" id="{08C136D7-F706-4F14-9DDB-C15F7A210E95}"/>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129CC36-10F3-4D7B-AFA2-AEC7714E5AA0}"/>
              </a:ext>
            </a:extLst>
          </p:cNvPr>
          <p:cNvSpPr>
            <a:spLocks noGrp="1"/>
          </p:cNvSpPr>
          <p:nvPr>
            <p:ph type="sldNum" sz="quarter" idx="12"/>
          </p:nvPr>
        </p:nvSpPr>
        <p:spPr/>
        <p:txBody>
          <a:bodyPr/>
          <a:lstStyle>
            <a:lvl1pPr>
              <a:defRPr/>
            </a:lvl1pPr>
          </a:lstStyle>
          <a:p>
            <a:fld id="{37BBAC8D-35E3-45D8-AF65-3AFA30DE897D}" type="slidenum">
              <a:rPr lang="en-GB" altLang="en-US"/>
              <a:pPr/>
              <a:t>‹#›</a:t>
            </a:fld>
            <a:endParaRPr lang="en-GB" altLang="en-US"/>
          </a:p>
        </p:txBody>
      </p:sp>
    </p:spTree>
    <p:extLst>
      <p:ext uri="{BB962C8B-B14F-4D97-AF65-F5344CB8AC3E}">
        <p14:creationId xmlns:p14="http://schemas.microsoft.com/office/powerpoint/2010/main" val="2306734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56FE3CC-175B-449F-A4BA-B8BB94E2DBF9}"/>
              </a:ext>
            </a:extLst>
          </p:cNvPr>
          <p:cNvSpPr txBox="1">
            <a:spLocks noChangeArrowheads="1"/>
          </p:cNvSpPr>
          <p:nvPr/>
        </p:nvSpPr>
        <p:spPr bwMode="auto">
          <a:xfrm>
            <a:off x="541338" y="79057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8000">
                <a:solidFill>
                  <a:srgbClr val="9FE0F5"/>
                </a:solidFill>
                <a:latin typeface="Arial" panose="020B0604020202020204" pitchFamily="34" charset="0"/>
              </a:rPr>
              <a:t>“</a:t>
            </a:r>
          </a:p>
        </p:txBody>
      </p:sp>
      <p:sp>
        <p:nvSpPr>
          <p:cNvPr id="6" name="TextBox 5">
            <a:extLst>
              <a:ext uri="{FF2B5EF4-FFF2-40B4-BE49-F238E27FC236}">
                <a16:creationId xmlns:a16="http://schemas.microsoft.com/office/drawing/2014/main" id="{0F5283E7-4A94-453B-99F6-C62DCD671787}"/>
              </a:ext>
            </a:extLst>
          </p:cNvPr>
          <p:cNvSpPr txBox="1">
            <a:spLocks noChangeArrowheads="1"/>
          </p:cNvSpPr>
          <p:nvPr/>
        </p:nvSpPr>
        <p:spPr bwMode="auto">
          <a:xfrm>
            <a:off x="8893175" y="2886075"/>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8000">
                <a:solidFill>
                  <a:srgbClr val="9FE0F5"/>
                </a:solidFill>
                <a:latin typeface="Arial" panose="020B0604020202020204" pitchFamily="34" charset="0"/>
              </a:rPr>
              <a:t>”</a:t>
            </a:r>
          </a:p>
        </p:txBody>
      </p:sp>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0DD7749F-A5BB-4EC9-9B99-B4F14F5F8FDB}"/>
              </a:ext>
            </a:extLst>
          </p:cNvPr>
          <p:cNvSpPr>
            <a:spLocks noGrp="1"/>
          </p:cNvSpPr>
          <p:nvPr>
            <p:ph type="dt" sz="half" idx="14"/>
          </p:nvPr>
        </p:nvSpPr>
        <p:spPr/>
        <p:txBody>
          <a:bodyPr/>
          <a:lstStyle>
            <a:lvl1pPr>
              <a:defRPr/>
            </a:lvl1pPr>
          </a:lstStyle>
          <a:p>
            <a:pPr>
              <a:defRPr/>
            </a:pPr>
            <a:fld id="{C3E88A3E-8049-40F6-8E5C-573FE8E94359}" type="datetimeFigureOut">
              <a:rPr lang="en-GB"/>
              <a:pPr>
                <a:defRPr/>
              </a:pPr>
              <a:t>27/04/2021</a:t>
            </a:fld>
            <a:endParaRPr lang="en-GB"/>
          </a:p>
        </p:txBody>
      </p:sp>
      <p:sp>
        <p:nvSpPr>
          <p:cNvPr id="8" name="Footer Placeholder 4">
            <a:extLst>
              <a:ext uri="{FF2B5EF4-FFF2-40B4-BE49-F238E27FC236}">
                <a16:creationId xmlns:a16="http://schemas.microsoft.com/office/drawing/2014/main" id="{49F14549-325A-4774-B02C-BE0493ECACFF}"/>
              </a:ext>
            </a:extLst>
          </p:cNvPr>
          <p:cNvSpPr>
            <a:spLocks noGrp="1"/>
          </p:cNvSpPr>
          <p:nvPr>
            <p:ph type="ftr" sz="quarter" idx="15"/>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32CFB716-0B40-43CA-8131-48446AB2641B}"/>
              </a:ext>
            </a:extLst>
          </p:cNvPr>
          <p:cNvSpPr>
            <a:spLocks noGrp="1"/>
          </p:cNvSpPr>
          <p:nvPr>
            <p:ph type="sldNum" sz="quarter" idx="16"/>
          </p:nvPr>
        </p:nvSpPr>
        <p:spPr/>
        <p:txBody>
          <a:bodyPr/>
          <a:lstStyle>
            <a:lvl1pPr>
              <a:defRPr/>
            </a:lvl1pPr>
          </a:lstStyle>
          <a:p>
            <a:fld id="{448DB9FE-88C4-4C52-A4E2-36C32B42B2CF}" type="slidenum">
              <a:rPr lang="en-GB" altLang="en-US"/>
              <a:pPr/>
              <a:t>‹#›</a:t>
            </a:fld>
            <a:endParaRPr lang="en-GB" altLang="en-US"/>
          </a:p>
        </p:txBody>
      </p:sp>
    </p:spTree>
    <p:extLst>
      <p:ext uri="{BB962C8B-B14F-4D97-AF65-F5344CB8AC3E}">
        <p14:creationId xmlns:p14="http://schemas.microsoft.com/office/powerpoint/2010/main" val="1089480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B0F66EA3-C0CD-474E-814C-8625ECD9E2B8}"/>
              </a:ext>
            </a:extLst>
          </p:cNvPr>
          <p:cNvSpPr>
            <a:spLocks noGrp="1"/>
          </p:cNvSpPr>
          <p:nvPr>
            <p:ph type="dt" sz="half" idx="14"/>
          </p:nvPr>
        </p:nvSpPr>
        <p:spPr/>
        <p:txBody>
          <a:bodyPr/>
          <a:lstStyle>
            <a:lvl1pPr>
              <a:defRPr/>
            </a:lvl1pPr>
          </a:lstStyle>
          <a:p>
            <a:pPr>
              <a:defRPr/>
            </a:pPr>
            <a:fld id="{C121AD9F-5C11-481B-BD9D-8C3C4B88A512}" type="datetimeFigureOut">
              <a:rPr lang="en-GB"/>
              <a:pPr>
                <a:defRPr/>
              </a:pPr>
              <a:t>27/04/2021</a:t>
            </a:fld>
            <a:endParaRPr lang="en-GB"/>
          </a:p>
        </p:txBody>
      </p:sp>
      <p:sp>
        <p:nvSpPr>
          <p:cNvPr id="6" name="Footer Placeholder 4">
            <a:extLst>
              <a:ext uri="{FF2B5EF4-FFF2-40B4-BE49-F238E27FC236}">
                <a16:creationId xmlns:a16="http://schemas.microsoft.com/office/drawing/2014/main" id="{536D12A6-8E55-4D79-A2F7-488D1415DEF1}"/>
              </a:ext>
            </a:extLst>
          </p:cNvPr>
          <p:cNvSpPr>
            <a:spLocks noGrp="1"/>
          </p:cNvSpPr>
          <p:nvPr>
            <p:ph type="ftr" sz="quarter" idx="15"/>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AEC794B6-A7CD-4B23-A3C5-BFAC9E488C10}"/>
              </a:ext>
            </a:extLst>
          </p:cNvPr>
          <p:cNvSpPr>
            <a:spLocks noGrp="1"/>
          </p:cNvSpPr>
          <p:nvPr>
            <p:ph type="sldNum" sz="quarter" idx="16"/>
          </p:nvPr>
        </p:nvSpPr>
        <p:spPr/>
        <p:txBody>
          <a:bodyPr/>
          <a:lstStyle>
            <a:lvl1pPr>
              <a:defRPr/>
            </a:lvl1pPr>
          </a:lstStyle>
          <a:p>
            <a:fld id="{287CECC9-6E5F-4D6E-BC4E-B465CDA17CE2}" type="slidenum">
              <a:rPr lang="en-GB" altLang="en-US"/>
              <a:pPr/>
              <a:t>‹#›</a:t>
            </a:fld>
            <a:endParaRPr lang="en-GB" altLang="en-US"/>
          </a:p>
        </p:txBody>
      </p:sp>
    </p:spTree>
    <p:extLst>
      <p:ext uri="{BB962C8B-B14F-4D97-AF65-F5344CB8AC3E}">
        <p14:creationId xmlns:p14="http://schemas.microsoft.com/office/powerpoint/2010/main" val="516075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897EA1-E422-472B-81FD-F4120322CE6E}"/>
              </a:ext>
            </a:extLst>
          </p:cNvPr>
          <p:cNvSpPr>
            <a:spLocks noGrp="1"/>
          </p:cNvSpPr>
          <p:nvPr>
            <p:ph type="dt" sz="half" idx="10"/>
          </p:nvPr>
        </p:nvSpPr>
        <p:spPr/>
        <p:txBody>
          <a:bodyPr/>
          <a:lstStyle>
            <a:lvl1pPr>
              <a:defRPr/>
            </a:lvl1pPr>
          </a:lstStyle>
          <a:p>
            <a:pPr>
              <a:defRPr/>
            </a:pPr>
            <a:fld id="{B2C12E07-50B7-4504-B828-66671AA2ED88}" type="datetimeFigureOut">
              <a:rPr lang="en-GB"/>
              <a:pPr>
                <a:defRPr/>
              </a:pPr>
              <a:t>27/04/2021</a:t>
            </a:fld>
            <a:endParaRPr lang="en-GB"/>
          </a:p>
        </p:txBody>
      </p:sp>
      <p:sp>
        <p:nvSpPr>
          <p:cNvPr id="5" name="Footer Placeholder 4">
            <a:extLst>
              <a:ext uri="{FF2B5EF4-FFF2-40B4-BE49-F238E27FC236}">
                <a16:creationId xmlns:a16="http://schemas.microsoft.com/office/drawing/2014/main" id="{CAC5D803-EFD5-4C49-9DDB-F93FAB361169}"/>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EC4D172-EB40-4397-A1DC-FF3A7F7E5F7F}"/>
              </a:ext>
            </a:extLst>
          </p:cNvPr>
          <p:cNvSpPr>
            <a:spLocks noGrp="1"/>
          </p:cNvSpPr>
          <p:nvPr>
            <p:ph type="sldNum" sz="quarter" idx="12"/>
          </p:nvPr>
        </p:nvSpPr>
        <p:spPr/>
        <p:txBody>
          <a:bodyPr/>
          <a:lstStyle>
            <a:lvl1pPr>
              <a:defRPr/>
            </a:lvl1pPr>
          </a:lstStyle>
          <a:p>
            <a:fld id="{0BFFA4B1-46B7-4B84-A9A8-A7026D279924}" type="slidenum">
              <a:rPr lang="en-GB" altLang="en-US"/>
              <a:pPr/>
              <a:t>‹#›</a:t>
            </a:fld>
            <a:endParaRPr lang="en-GB" altLang="en-US"/>
          </a:p>
        </p:txBody>
      </p:sp>
    </p:spTree>
    <p:extLst>
      <p:ext uri="{BB962C8B-B14F-4D97-AF65-F5344CB8AC3E}">
        <p14:creationId xmlns:p14="http://schemas.microsoft.com/office/powerpoint/2010/main" val="1936002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3CC986B-5102-4E6C-ABEF-9F8621AF57B4}"/>
              </a:ext>
            </a:extLst>
          </p:cNvPr>
          <p:cNvSpPr>
            <a:spLocks noGrp="1"/>
          </p:cNvSpPr>
          <p:nvPr>
            <p:ph type="dt" sz="half" idx="10"/>
          </p:nvPr>
        </p:nvSpPr>
        <p:spPr/>
        <p:txBody>
          <a:bodyPr/>
          <a:lstStyle>
            <a:lvl1pPr>
              <a:defRPr/>
            </a:lvl1pPr>
          </a:lstStyle>
          <a:p>
            <a:pPr>
              <a:defRPr/>
            </a:pPr>
            <a:fld id="{A923FA00-D4EC-4F09-AB38-A93AF5EEFA12}" type="datetimeFigureOut">
              <a:rPr lang="en-GB"/>
              <a:pPr>
                <a:defRPr/>
              </a:pPr>
              <a:t>27/04/2021</a:t>
            </a:fld>
            <a:endParaRPr lang="en-GB"/>
          </a:p>
        </p:txBody>
      </p:sp>
      <p:sp>
        <p:nvSpPr>
          <p:cNvPr id="5" name="Footer Placeholder 4">
            <a:extLst>
              <a:ext uri="{FF2B5EF4-FFF2-40B4-BE49-F238E27FC236}">
                <a16:creationId xmlns:a16="http://schemas.microsoft.com/office/drawing/2014/main" id="{89A5AAEB-5D62-4659-9635-61307DFCED33}"/>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29F41E2-7088-460E-9AAE-B7F4919061F8}"/>
              </a:ext>
            </a:extLst>
          </p:cNvPr>
          <p:cNvSpPr>
            <a:spLocks noGrp="1"/>
          </p:cNvSpPr>
          <p:nvPr>
            <p:ph type="sldNum" sz="quarter" idx="12"/>
          </p:nvPr>
        </p:nvSpPr>
        <p:spPr/>
        <p:txBody>
          <a:bodyPr/>
          <a:lstStyle>
            <a:lvl1pPr>
              <a:defRPr/>
            </a:lvl1pPr>
          </a:lstStyle>
          <a:p>
            <a:fld id="{2155ED67-DE6A-4739-8B02-AE42D7D0B217}" type="slidenum">
              <a:rPr lang="en-GB" altLang="en-US"/>
              <a:pPr/>
              <a:t>‹#›</a:t>
            </a:fld>
            <a:endParaRPr lang="en-GB" altLang="en-US"/>
          </a:p>
        </p:txBody>
      </p:sp>
    </p:spTree>
    <p:extLst>
      <p:ext uri="{BB962C8B-B14F-4D97-AF65-F5344CB8AC3E}">
        <p14:creationId xmlns:p14="http://schemas.microsoft.com/office/powerpoint/2010/main" val="3913290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F8A659E-E5FA-4DB5-AABA-0DC451F32FB3}"/>
              </a:ext>
            </a:extLst>
          </p:cNvPr>
          <p:cNvSpPr>
            <a:spLocks noGrp="1"/>
          </p:cNvSpPr>
          <p:nvPr>
            <p:ph type="dt" sz="half" idx="10"/>
          </p:nvPr>
        </p:nvSpPr>
        <p:spPr/>
        <p:txBody>
          <a:bodyPr/>
          <a:lstStyle>
            <a:lvl1pPr>
              <a:defRPr/>
            </a:lvl1pPr>
          </a:lstStyle>
          <a:p>
            <a:pPr>
              <a:defRPr/>
            </a:pPr>
            <a:fld id="{14632F9E-61AF-4543-BE92-A52339EF2EF4}" type="datetimeFigureOut">
              <a:rPr lang="en-GB"/>
              <a:pPr>
                <a:defRPr/>
              </a:pPr>
              <a:t>27/04/2021</a:t>
            </a:fld>
            <a:endParaRPr lang="en-GB"/>
          </a:p>
        </p:txBody>
      </p:sp>
      <p:sp>
        <p:nvSpPr>
          <p:cNvPr id="5" name="Footer Placeholder 4">
            <a:extLst>
              <a:ext uri="{FF2B5EF4-FFF2-40B4-BE49-F238E27FC236}">
                <a16:creationId xmlns:a16="http://schemas.microsoft.com/office/drawing/2014/main" id="{74E703E4-4B4C-4176-BBAF-185FFA183E95}"/>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9EC5223-7DB4-4835-B3AC-88EE9E9D2ED7}"/>
              </a:ext>
            </a:extLst>
          </p:cNvPr>
          <p:cNvSpPr>
            <a:spLocks noGrp="1"/>
          </p:cNvSpPr>
          <p:nvPr>
            <p:ph type="sldNum" sz="quarter" idx="12"/>
          </p:nvPr>
        </p:nvSpPr>
        <p:spPr/>
        <p:txBody>
          <a:bodyPr/>
          <a:lstStyle>
            <a:lvl1pPr>
              <a:defRPr/>
            </a:lvl1pPr>
          </a:lstStyle>
          <a:p>
            <a:fld id="{6945E22E-A98A-4D1D-AF0F-19791A7EA63D}" type="slidenum">
              <a:rPr lang="en-GB" altLang="en-US"/>
              <a:pPr/>
              <a:t>‹#›</a:t>
            </a:fld>
            <a:endParaRPr lang="en-GB" altLang="en-US"/>
          </a:p>
        </p:txBody>
      </p:sp>
    </p:spTree>
    <p:extLst>
      <p:ext uri="{BB962C8B-B14F-4D97-AF65-F5344CB8AC3E}">
        <p14:creationId xmlns:p14="http://schemas.microsoft.com/office/powerpoint/2010/main" val="3492186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C3EFE7-45C9-4BED-85BF-2CFD6CA73619}"/>
              </a:ext>
            </a:extLst>
          </p:cNvPr>
          <p:cNvSpPr>
            <a:spLocks noGrp="1"/>
          </p:cNvSpPr>
          <p:nvPr>
            <p:ph type="dt" sz="half" idx="10"/>
          </p:nvPr>
        </p:nvSpPr>
        <p:spPr/>
        <p:txBody>
          <a:bodyPr/>
          <a:lstStyle>
            <a:lvl1pPr>
              <a:defRPr/>
            </a:lvl1pPr>
          </a:lstStyle>
          <a:p>
            <a:pPr>
              <a:defRPr/>
            </a:pPr>
            <a:fld id="{7D5F010E-1924-4163-8D07-19BBDA1C6FEE}" type="datetimeFigureOut">
              <a:rPr lang="en-GB"/>
              <a:pPr>
                <a:defRPr/>
              </a:pPr>
              <a:t>27/04/2021</a:t>
            </a:fld>
            <a:endParaRPr lang="en-GB"/>
          </a:p>
        </p:txBody>
      </p:sp>
      <p:sp>
        <p:nvSpPr>
          <p:cNvPr id="5" name="Footer Placeholder 4">
            <a:extLst>
              <a:ext uri="{FF2B5EF4-FFF2-40B4-BE49-F238E27FC236}">
                <a16:creationId xmlns:a16="http://schemas.microsoft.com/office/drawing/2014/main" id="{F8FB2D27-30E6-42BA-97A2-706B969B9598}"/>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03CD69D7-231B-4A2A-AAD9-65AEE59CCA9B}"/>
              </a:ext>
            </a:extLst>
          </p:cNvPr>
          <p:cNvSpPr>
            <a:spLocks noGrp="1"/>
          </p:cNvSpPr>
          <p:nvPr>
            <p:ph type="sldNum" sz="quarter" idx="12"/>
          </p:nvPr>
        </p:nvSpPr>
        <p:spPr/>
        <p:txBody>
          <a:bodyPr/>
          <a:lstStyle>
            <a:lvl1pPr>
              <a:defRPr/>
            </a:lvl1pPr>
          </a:lstStyle>
          <a:p>
            <a:fld id="{B4DA048C-DD29-4D0F-A584-D1F6BA141B91}" type="slidenum">
              <a:rPr lang="en-GB" altLang="en-US"/>
              <a:pPr/>
              <a:t>‹#›</a:t>
            </a:fld>
            <a:endParaRPr lang="en-GB" altLang="en-US"/>
          </a:p>
        </p:txBody>
      </p:sp>
    </p:spTree>
    <p:extLst>
      <p:ext uri="{BB962C8B-B14F-4D97-AF65-F5344CB8AC3E}">
        <p14:creationId xmlns:p14="http://schemas.microsoft.com/office/powerpoint/2010/main" val="2743065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9FE59BA8-CD30-4AD9-B30A-40C8544B2BB5}"/>
              </a:ext>
            </a:extLst>
          </p:cNvPr>
          <p:cNvSpPr>
            <a:spLocks noGrp="1"/>
          </p:cNvSpPr>
          <p:nvPr>
            <p:ph type="dt" sz="half" idx="10"/>
          </p:nvPr>
        </p:nvSpPr>
        <p:spPr/>
        <p:txBody>
          <a:bodyPr/>
          <a:lstStyle>
            <a:lvl1pPr>
              <a:defRPr/>
            </a:lvl1pPr>
          </a:lstStyle>
          <a:p>
            <a:pPr>
              <a:defRPr/>
            </a:pPr>
            <a:fld id="{C48EB902-DBB6-49BB-818F-6BF0F2C754ED}" type="datetimeFigureOut">
              <a:rPr lang="en-GB"/>
              <a:pPr>
                <a:defRPr/>
              </a:pPr>
              <a:t>27/04/2021</a:t>
            </a:fld>
            <a:endParaRPr lang="en-GB"/>
          </a:p>
        </p:txBody>
      </p:sp>
      <p:sp>
        <p:nvSpPr>
          <p:cNvPr id="6" name="Footer Placeholder 4">
            <a:extLst>
              <a:ext uri="{FF2B5EF4-FFF2-40B4-BE49-F238E27FC236}">
                <a16:creationId xmlns:a16="http://schemas.microsoft.com/office/drawing/2014/main" id="{9D8C12DF-8959-47DE-B1AE-7DC38743B5E9}"/>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9B19A393-6653-4779-977C-95F82660F80E}"/>
              </a:ext>
            </a:extLst>
          </p:cNvPr>
          <p:cNvSpPr>
            <a:spLocks noGrp="1"/>
          </p:cNvSpPr>
          <p:nvPr>
            <p:ph type="sldNum" sz="quarter" idx="12"/>
          </p:nvPr>
        </p:nvSpPr>
        <p:spPr/>
        <p:txBody>
          <a:bodyPr/>
          <a:lstStyle>
            <a:lvl1pPr>
              <a:defRPr/>
            </a:lvl1pPr>
          </a:lstStyle>
          <a:p>
            <a:fld id="{FEE66DBE-FF8E-4A3B-A7DB-19796319F538}" type="slidenum">
              <a:rPr lang="en-GB" altLang="en-US"/>
              <a:pPr/>
              <a:t>‹#›</a:t>
            </a:fld>
            <a:endParaRPr lang="en-GB" altLang="en-US"/>
          </a:p>
        </p:txBody>
      </p:sp>
    </p:spTree>
    <p:extLst>
      <p:ext uri="{BB962C8B-B14F-4D97-AF65-F5344CB8AC3E}">
        <p14:creationId xmlns:p14="http://schemas.microsoft.com/office/powerpoint/2010/main" val="3246732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E19B296A-4467-403D-A7A9-6A1973D46FEA}"/>
              </a:ext>
            </a:extLst>
          </p:cNvPr>
          <p:cNvSpPr>
            <a:spLocks noGrp="1"/>
          </p:cNvSpPr>
          <p:nvPr>
            <p:ph type="dt" sz="half" idx="10"/>
          </p:nvPr>
        </p:nvSpPr>
        <p:spPr/>
        <p:txBody>
          <a:bodyPr/>
          <a:lstStyle>
            <a:lvl1pPr>
              <a:defRPr/>
            </a:lvl1pPr>
          </a:lstStyle>
          <a:p>
            <a:pPr>
              <a:defRPr/>
            </a:pPr>
            <a:fld id="{2F7A5048-4387-457E-8AF6-EE123993DDFB}" type="datetimeFigureOut">
              <a:rPr lang="en-GB"/>
              <a:pPr>
                <a:defRPr/>
              </a:pPr>
              <a:t>27/04/2021</a:t>
            </a:fld>
            <a:endParaRPr lang="en-GB"/>
          </a:p>
        </p:txBody>
      </p:sp>
      <p:sp>
        <p:nvSpPr>
          <p:cNvPr id="8" name="Footer Placeholder 4">
            <a:extLst>
              <a:ext uri="{FF2B5EF4-FFF2-40B4-BE49-F238E27FC236}">
                <a16:creationId xmlns:a16="http://schemas.microsoft.com/office/drawing/2014/main" id="{F45A205C-C598-41F2-B560-7D1DA9B673E4}"/>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E557A988-D599-404D-94CB-B2BA6AA80F39}"/>
              </a:ext>
            </a:extLst>
          </p:cNvPr>
          <p:cNvSpPr>
            <a:spLocks noGrp="1"/>
          </p:cNvSpPr>
          <p:nvPr>
            <p:ph type="sldNum" sz="quarter" idx="12"/>
          </p:nvPr>
        </p:nvSpPr>
        <p:spPr/>
        <p:txBody>
          <a:bodyPr/>
          <a:lstStyle>
            <a:lvl1pPr>
              <a:defRPr/>
            </a:lvl1pPr>
          </a:lstStyle>
          <a:p>
            <a:fld id="{9AA68E19-2886-460F-BCFA-F45114A6A0CC}" type="slidenum">
              <a:rPr lang="en-GB" altLang="en-US"/>
              <a:pPr/>
              <a:t>‹#›</a:t>
            </a:fld>
            <a:endParaRPr lang="en-GB" altLang="en-US"/>
          </a:p>
        </p:txBody>
      </p:sp>
    </p:spTree>
    <p:extLst>
      <p:ext uri="{BB962C8B-B14F-4D97-AF65-F5344CB8AC3E}">
        <p14:creationId xmlns:p14="http://schemas.microsoft.com/office/powerpoint/2010/main" val="212638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6C4A3D21-9A29-44C0-9082-8F0B9717543E}"/>
              </a:ext>
            </a:extLst>
          </p:cNvPr>
          <p:cNvSpPr>
            <a:spLocks noGrp="1"/>
          </p:cNvSpPr>
          <p:nvPr>
            <p:ph type="dt" sz="half" idx="10"/>
          </p:nvPr>
        </p:nvSpPr>
        <p:spPr/>
        <p:txBody>
          <a:bodyPr/>
          <a:lstStyle>
            <a:lvl1pPr>
              <a:defRPr/>
            </a:lvl1pPr>
          </a:lstStyle>
          <a:p>
            <a:pPr>
              <a:defRPr/>
            </a:pPr>
            <a:fld id="{F38D57A2-2FDE-4B3D-928F-6B440D807C0B}" type="datetimeFigureOut">
              <a:rPr lang="en-GB"/>
              <a:pPr>
                <a:defRPr/>
              </a:pPr>
              <a:t>27/04/2021</a:t>
            </a:fld>
            <a:endParaRPr lang="en-GB"/>
          </a:p>
        </p:txBody>
      </p:sp>
      <p:sp>
        <p:nvSpPr>
          <p:cNvPr id="4" name="Footer Placeholder 4">
            <a:extLst>
              <a:ext uri="{FF2B5EF4-FFF2-40B4-BE49-F238E27FC236}">
                <a16:creationId xmlns:a16="http://schemas.microsoft.com/office/drawing/2014/main" id="{1B2BF55A-1CD0-48EB-99F4-41BB3C130AA1}"/>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9BB00B11-BA67-4006-86A2-7F02D19DBA18}"/>
              </a:ext>
            </a:extLst>
          </p:cNvPr>
          <p:cNvSpPr>
            <a:spLocks noGrp="1"/>
          </p:cNvSpPr>
          <p:nvPr>
            <p:ph type="sldNum" sz="quarter" idx="12"/>
          </p:nvPr>
        </p:nvSpPr>
        <p:spPr/>
        <p:txBody>
          <a:bodyPr/>
          <a:lstStyle>
            <a:lvl1pPr>
              <a:defRPr/>
            </a:lvl1pPr>
          </a:lstStyle>
          <a:p>
            <a:fld id="{CFB125DA-AD7C-440F-918C-7ED0350988EC}" type="slidenum">
              <a:rPr lang="en-GB" altLang="en-US"/>
              <a:pPr/>
              <a:t>‹#›</a:t>
            </a:fld>
            <a:endParaRPr lang="en-GB" altLang="en-US"/>
          </a:p>
        </p:txBody>
      </p:sp>
    </p:spTree>
    <p:extLst>
      <p:ext uri="{BB962C8B-B14F-4D97-AF65-F5344CB8AC3E}">
        <p14:creationId xmlns:p14="http://schemas.microsoft.com/office/powerpoint/2010/main" val="4135004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85D8644-A7AD-4230-ABBF-343883CF8BFC}"/>
              </a:ext>
            </a:extLst>
          </p:cNvPr>
          <p:cNvSpPr>
            <a:spLocks noGrp="1"/>
          </p:cNvSpPr>
          <p:nvPr>
            <p:ph type="dt" sz="half" idx="10"/>
          </p:nvPr>
        </p:nvSpPr>
        <p:spPr/>
        <p:txBody>
          <a:bodyPr/>
          <a:lstStyle>
            <a:lvl1pPr>
              <a:defRPr/>
            </a:lvl1pPr>
          </a:lstStyle>
          <a:p>
            <a:pPr>
              <a:defRPr/>
            </a:pPr>
            <a:fld id="{D808DF38-C41B-44B2-91B0-B9C0FAC99C5F}" type="datetimeFigureOut">
              <a:rPr lang="en-GB"/>
              <a:pPr>
                <a:defRPr/>
              </a:pPr>
              <a:t>27/04/2021</a:t>
            </a:fld>
            <a:endParaRPr lang="en-GB"/>
          </a:p>
        </p:txBody>
      </p:sp>
      <p:sp>
        <p:nvSpPr>
          <p:cNvPr id="3" name="Footer Placeholder 4">
            <a:extLst>
              <a:ext uri="{FF2B5EF4-FFF2-40B4-BE49-F238E27FC236}">
                <a16:creationId xmlns:a16="http://schemas.microsoft.com/office/drawing/2014/main" id="{9AB41A2A-6F8A-4938-BB4E-771DA77A9BFD}"/>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3B0BDE92-95D6-42BC-8CAD-FD0FA98AC340}"/>
              </a:ext>
            </a:extLst>
          </p:cNvPr>
          <p:cNvSpPr>
            <a:spLocks noGrp="1"/>
          </p:cNvSpPr>
          <p:nvPr>
            <p:ph type="sldNum" sz="quarter" idx="12"/>
          </p:nvPr>
        </p:nvSpPr>
        <p:spPr/>
        <p:txBody>
          <a:bodyPr/>
          <a:lstStyle>
            <a:lvl1pPr>
              <a:defRPr/>
            </a:lvl1pPr>
          </a:lstStyle>
          <a:p>
            <a:fld id="{594EC481-857B-4399-BD7F-FD8BB209EB4A}" type="slidenum">
              <a:rPr lang="en-GB" altLang="en-US"/>
              <a:pPr/>
              <a:t>‹#›</a:t>
            </a:fld>
            <a:endParaRPr lang="en-GB" altLang="en-US"/>
          </a:p>
        </p:txBody>
      </p:sp>
    </p:spTree>
    <p:extLst>
      <p:ext uri="{BB962C8B-B14F-4D97-AF65-F5344CB8AC3E}">
        <p14:creationId xmlns:p14="http://schemas.microsoft.com/office/powerpoint/2010/main" val="2594922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02AC4A03-C323-402C-931A-249FC5B1D36E}"/>
              </a:ext>
            </a:extLst>
          </p:cNvPr>
          <p:cNvSpPr>
            <a:spLocks noGrp="1"/>
          </p:cNvSpPr>
          <p:nvPr>
            <p:ph type="dt" sz="half" idx="10"/>
          </p:nvPr>
        </p:nvSpPr>
        <p:spPr/>
        <p:txBody>
          <a:bodyPr/>
          <a:lstStyle>
            <a:lvl1pPr>
              <a:defRPr/>
            </a:lvl1pPr>
          </a:lstStyle>
          <a:p>
            <a:pPr>
              <a:defRPr/>
            </a:pPr>
            <a:fld id="{ADEB45D0-5025-4A71-9F32-2791EA04A218}" type="datetimeFigureOut">
              <a:rPr lang="en-GB"/>
              <a:pPr>
                <a:defRPr/>
              </a:pPr>
              <a:t>27/04/2021</a:t>
            </a:fld>
            <a:endParaRPr lang="en-GB"/>
          </a:p>
        </p:txBody>
      </p:sp>
      <p:sp>
        <p:nvSpPr>
          <p:cNvPr id="6" name="Footer Placeholder 4">
            <a:extLst>
              <a:ext uri="{FF2B5EF4-FFF2-40B4-BE49-F238E27FC236}">
                <a16:creationId xmlns:a16="http://schemas.microsoft.com/office/drawing/2014/main" id="{023A6EAC-3CD9-4CA8-AF17-C9CB7D1BA0D9}"/>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16C92D55-811F-4B51-8B4F-292553540BA9}"/>
              </a:ext>
            </a:extLst>
          </p:cNvPr>
          <p:cNvSpPr>
            <a:spLocks noGrp="1"/>
          </p:cNvSpPr>
          <p:nvPr>
            <p:ph type="sldNum" sz="quarter" idx="12"/>
          </p:nvPr>
        </p:nvSpPr>
        <p:spPr/>
        <p:txBody>
          <a:bodyPr/>
          <a:lstStyle>
            <a:lvl1pPr>
              <a:defRPr/>
            </a:lvl1pPr>
          </a:lstStyle>
          <a:p>
            <a:fld id="{045DEE54-1445-4384-AFF1-D03172891BAF}" type="slidenum">
              <a:rPr lang="en-GB" altLang="en-US"/>
              <a:pPr/>
              <a:t>‹#›</a:t>
            </a:fld>
            <a:endParaRPr lang="en-GB" altLang="en-US"/>
          </a:p>
        </p:txBody>
      </p:sp>
    </p:spTree>
    <p:extLst>
      <p:ext uri="{BB962C8B-B14F-4D97-AF65-F5344CB8AC3E}">
        <p14:creationId xmlns:p14="http://schemas.microsoft.com/office/powerpoint/2010/main" val="1939954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5B22676-D6E0-4529-B913-E8350DDF1F6C}"/>
              </a:ext>
            </a:extLst>
          </p:cNvPr>
          <p:cNvSpPr>
            <a:spLocks noGrp="1"/>
          </p:cNvSpPr>
          <p:nvPr>
            <p:ph type="dt" sz="half" idx="10"/>
          </p:nvPr>
        </p:nvSpPr>
        <p:spPr/>
        <p:txBody>
          <a:bodyPr/>
          <a:lstStyle>
            <a:lvl1pPr>
              <a:defRPr/>
            </a:lvl1pPr>
          </a:lstStyle>
          <a:p>
            <a:pPr>
              <a:defRPr/>
            </a:pPr>
            <a:fld id="{C1813E29-ABBF-4EE9-B0D0-DE1419463784}" type="datetimeFigureOut">
              <a:rPr lang="en-GB"/>
              <a:pPr>
                <a:defRPr/>
              </a:pPr>
              <a:t>27/04/2021</a:t>
            </a:fld>
            <a:endParaRPr lang="en-GB"/>
          </a:p>
        </p:txBody>
      </p:sp>
      <p:sp>
        <p:nvSpPr>
          <p:cNvPr id="6" name="Footer Placeholder 4">
            <a:extLst>
              <a:ext uri="{FF2B5EF4-FFF2-40B4-BE49-F238E27FC236}">
                <a16:creationId xmlns:a16="http://schemas.microsoft.com/office/drawing/2014/main" id="{16EC09D6-6E4F-4366-85E6-0E270748A681}"/>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AD1B1857-7FEB-4C15-8D9B-3566955568B5}"/>
              </a:ext>
            </a:extLst>
          </p:cNvPr>
          <p:cNvSpPr>
            <a:spLocks noGrp="1"/>
          </p:cNvSpPr>
          <p:nvPr>
            <p:ph type="sldNum" sz="quarter" idx="12"/>
          </p:nvPr>
        </p:nvSpPr>
        <p:spPr/>
        <p:txBody>
          <a:bodyPr/>
          <a:lstStyle>
            <a:lvl1pPr>
              <a:defRPr/>
            </a:lvl1pPr>
          </a:lstStyle>
          <a:p>
            <a:fld id="{AB201031-85B7-4443-9B2E-F40811D68DFC}" type="slidenum">
              <a:rPr lang="en-GB" altLang="en-US"/>
              <a:pPr/>
              <a:t>‹#›</a:t>
            </a:fld>
            <a:endParaRPr lang="en-GB" altLang="en-US"/>
          </a:p>
        </p:txBody>
      </p:sp>
    </p:spTree>
    <p:extLst>
      <p:ext uri="{BB962C8B-B14F-4D97-AF65-F5344CB8AC3E}">
        <p14:creationId xmlns:p14="http://schemas.microsoft.com/office/powerpoint/2010/main" val="1520528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43">
            <a:extLst>
              <a:ext uri="{FF2B5EF4-FFF2-40B4-BE49-F238E27FC236}">
                <a16:creationId xmlns:a16="http://schemas.microsoft.com/office/drawing/2014/main" id="{085F5585-868D-4E82-B446-F27C6C81DA40}"/>
              </a:ext>
            </a:extLst>
          </p:cNvPr>
          <p:cNvGrpSpPr>
            <a:grpSpLocks/>
          </p:cNvGrpSpPr>
          <p:nvPr/>
        </p:nvGrpSpPr>
        <p:grpSpPr bwMode="auto">
          <a:xfrm>
            <a:off x="0" y="-7938"/>
            <a:ext cx="12192000" cy="6865938"/>
            <a:chOff x="0" y="-8467"/>
            <a:chExt cx="12192000" cy="6866467"/>
          </a:xfrm>
        </p:grpSpPr>
        <p:cxnSp>
          <p:nvCxnSpPr>
            <p:cNvPr id="20" name="Straight Connector 19">
              <a:extLst>
                <a:ext uri="{FF2B5EF4-FFF2-40B4-BE49-F238E27FC236}">
                  <a16:creationId xmlns:a16="http://schemas.microsoft.com/office/drawing/2014/main" id="{8C8BE052-4F91-4E70-8213-1D0746CE5773}"/>
                </a:ext>
              </a:extLst>
            </p:cNvPr>
            <p:cNvCxnSpPr/>
            <p:nvPr/>
          </p:nvCxnSpPr>
          <p:spPr>
            <a:xfrm>
              <a:off x="9371013" y="-528"/>
              <a:ext cx="1219200" cy="6858528"/>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A415BEF0-6C26-41CA-A5A5-A5EE585FB40E}"/>
                </a:ext>
              </a:extLst>
            </p:cNvPr>
            <p:cNvCxnSpPr/>
            <p:nvPr/>
          </p:nvCxnSpPr>
          <p:spPr>
            <a:xfrm flipH="1">
              <a:off x="7424738" y="3681168"/>
              <a:ext cx="4764087" cy="3176832"/>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a:extLst>
                <a:ext uri="{FF2B5EF4-FFF2-40B4-BE49-F238E27FC236}">
                  <a16:creationId xmlns:a16="http://schemas.microsoft.com/office/drawing/2014/main" id="{460A3DD2-04EA-44B3-AA91-9E00680C3F86}"/>
                </a:ext>
              </a:extLst>
            </p:cNvPr>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a:extLst>
                <a:ext uri="{FF2B5EF4-FFF2-40B4-BE49-F238E27FC236}">
                  <a16:creationId xmlns:a16="http://schemas.microsoft.com/office/drawing/2014/main" id="{B3EA8223-E90B-4370-AF4B-5D126D917606}"/>
                </a:ext>
              </a:extLst>
            </p:cNvPr>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2E66E4E3-925F-4CA5-9A26-6D5FFA2C877A}"/>
                </a:ext>
              </a:extLst>
            </p:cNvPr>
            <p:cNvSpPr/>
            <p:nvPr/>
          </p:nvSpPr>
          <p:spPr>
            <a:xfrm>
              <a:off x="8932863" y="3047706"/>
              <a:ext cx="3259137" cy="381029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a:extLst>
                <a:ext uri="{FF2B5EF4-FFF2-40B4-BE49-F238E27FC236}">
                  <a16:creationId xmlns:a16="http://schemas.microsoft.com/office/drawing/2014/main" id="{0C9BDB93-AF44-4061-97F3-7DB23603D57A}"/>
                </a:ext>
              </a:extLst>
            </p:cNvPr>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a:extLst>
                <a:ext uri="{FF2B5EF4-FFF2-40B4-BE49-F238E27FC236}">
                  <a16:creationId xmlns:a16="http://schemas.microsoft.com/office/drawing/2014/main" id="{5910D4EB-E74C-4FDE-A492-359E2C2BA4AF}"/>
                </a:ext>
              </a:extLst>
            </p:cNvPr>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a:extLst>
                <a:ext uri="{FF2B5EF4-FFF2-40B4-BE49-F238E27FC236}">
                  <a16:creationId xmlns:a16="http://schemas.microsoft.com/office/drawing/2014/main" id="{1949E822-58B9-4857-8F80-56D3ED79F0D7}"/>
                </a:ext>
              </a:extLst>
            </p:cNvPr>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B692FE83-4B09-4433-8D44-467DDAD1E991}"/>
                </a:ext>
              </a:extLst>
            </p:cNvPr>
            <p:cNvSpPr/>
            <p:nvPr/>
          </p:nvSpPr>
          <p:spPr>
            <a:xfrm>
              <a:off x="10371138" y="3589086"/>
              <a:ext cx="1817687" cy="326891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E445D1E-B91F-46B7-8F4D-B68C9CE9343B}"/>
                </a:ext>
              </a:extLst>
            </p:cNvPr>
            <p:cNvSpPr/>
            <p:nvPr/>
          </p:nvSpPr>
          <p:spPr>
            <a:xfrm>
              <a:off x="0" y="4012981"/>
              <a:ext cx="449263" cy="2845019"/>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a:extLst>
              <a:ext uri="{FF2B5EF4-FFF2-40B4-BE49-F238E27FC236}">
                <a16:creationId xmlns:a16="http://schemas.microsoft.com/office/drawing/2014/main" id="{92A6F7F4-FC3F-4D45-B83D-7E2FBB23E0CF}"/>
              </a:ext>
            </a:extLst>
          </p:cNvPr>
          <p:cNvSpPr>
            <a:spLocks noGrp="1"/>
          </p:cNvSpPr>
          <p:nvPr>
            <p:ph type="title"/>
          </p:nvPr>
        </p:nvSpPr>
        <p:spPr bwMode="auto">
          <a:xfrm>
            <a:off x="677863" y="609600"/>
            <a:ext cx="8596312"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25B27CFA-52D4-44A2-B8E1-D29D22898C5A}"/>
              </a:ext>
            </a:extLst>
          </p:cNvPr>
          <p:cNvSpPr>
            <a:spLocks noGrp="1"/>
          </p:cNvSpPr>
          <p:nvPr>
            <p:ph type="body" idx="1"/>
          </p:nvPr>
        </p:nvSpPr>
        <p:spPr bwMode="auto">
          <a:xfrm>
            <a:off x="677863" y="2160588"/>
            <a:ext cx="8596312"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4F6F286-B3C9-4DB1-A327-8349D275E483}"/>
              </a:ext>
            </a:extLst>
          </p:cNvPr>
          <p:cNvSpPr>
            <a:spLocks noGrp="1"/>
          </p:cNvSpPr>
          <p:nvPr>
            <p:ph type="dt" sz="half" idx="2"/>
          </p:nvPr>
        </p:nvSpPr>
        <p:spPr>
          <a:xfrm>
            <a:off x="7205663" y="6042025"/>
            <a:ext cx="911225"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1A281FA-C455-4612-94B9-C4911FF86370}" type="datetimeFigureOut">
              <a:rPr lang="en-GB"/>
              <a:pPr>
                <a:defRPr/>
              </a:pPr>
              <a:t>27/04/2021</a:t>
            </a:fld>
            <a:endParaRPr lang="en-GB"/>
          </a:p>
        </p:txBody>
      </p:sp>
      <p:sp>
        <p:nvSpPr>
          <p:cNvPr id="5" name="Footer Placeholder 4">
            <a:extLst>
              <a:ext uri="{FF2B5EF4-FFF2-40B4-BE49-F238E27FC236}">
                <a16:creationId xmlns:a16="http://schemas.microsoft.com/office/drawing/2014/main" id="{6E7D8F4B-9D9B-4EA3-9248-C308820E96C2}"/>
              </a:ext>
            </a:extLst>
          </p:cNvPr>
          <p:cNvSpPr>
            <a:spLocks noGrp="1"/>
          </p:cNvSpPr>
          <p:nvPr>
            <p:ph type="ftr" sz="quarter" idx="3"/>
          </p:nvPr>
        </p:nvSpPr>
        <p:spPr>
          <a:xfrm>
            <a:off x="677863" y="6042025"/>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GB"/>
          </a:p>
        </p:txBody>
      </p:sp>
      <p:sp>
        <p:nvSpPr>
          <p:cNvPr id="6" name="Slide Number Placeholder 5">
            <a:extLst>
              <a:ext uri="{FF2B5EF4-FFF2-40B4-BE49-F238E27FC236}">
                <a16:creationId xmlns:a16="http://schemas.microsoft.com/office/drawing/2014/main" id="{C7487A6F-A78C-467E-854B-4A81B4C92F16}"/>
              </a:ext>
            </a:extLst>
          </p:cNvPr>
          <p:cNvSpPr>
            <a:spLocks noGrp="1"/>
          </p:cNvSpPr>
          <p:nvPr>
            <p:ph type="sldNum" sz="quarter" idx="4"/>
          </p:nvPr>
        </p:nvSpPr>
        <p:spPr>
          <a:xfrm>
            <a:off x="8589963" y="6042025"/>
            <a:ext cx="684212"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chemeClr val="accent1"/>
                </a:solidFill>
              </a:defRPr>
            </a:lvl1pPr>
          </a:lstStyle>
          <a:p>
            <a:fld id="{5155DA5E-F978-4019-9BFC-FA160FD4B848}"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860"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61" r:id="rId11"/>
    <p:sldLayoutId id="2147483856" r:id="rId12"/>
    <p:sldLayoutId id="2147483862" r:id="rId13"/>
    <p:sldLayoutId id="2147483857" r:id="rId14"/>
    <p:sldLayoutId id="2147483858" r:id="rId15"/>
    <p:sldLayoutId id="2147483859" r:id="rId16"/>
  </p:sldLayoutIdLst>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12.jpe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14.m4a"/><Relationship Id="rId1" Type="http://schemas.microsoft.com/office/2007/relationships/media" Target="../media/media14.m4a"/><Relationship Id="rId6" Type="http://schemas.microsoft.com/office/2011/relationships/inkAction" Target="../ink/inkAction1.xml"/><Relationship Id="rId5" Type="http://schemas.openxmlformats.org/officeDocument/2006/relationships/image" Target="../media/image16.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21.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2.xml"/><Relationship Id="rId7" Type="http://schemas.openxmlformats.org/officeDocument/2006/relationships/image" Target="../media/image25.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notesSlide" Target="../notesSlides/notesSlide10.xml"/><Relationship Id="rId9"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png"/><Relationship Id="rId5" Type="http://schemas.openxmlformats.org/officeDocument/2006/relationships/image" Target="../media/image29.png"/><Relationship Id="rId4"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2.xml"/><Relationship Id="rId7" Type="http://schemas.openxmlformats.org/officeDocument/2006/relationships/image" Target="../media/image6.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4.xml"/><Relationship Id="rId9"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7.xml"/><Relationship Id="rId7" Type="http://schemas.openxmlformats.org/officeDocument/2006/relationships/image" Target="../media/image10.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5.xml"/><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F59BE789-3B01-487A-AB8F-E0B78B39FEA8}"/>
              </a:ext>
            </a:extLst>
          </p:cNvPr>
          <p:cNvSpPr>
            <a:spLocks noGrp="1"/>
          </p:cNvSpPr>
          <p:nvPr>
            <p:ph type="ctrTitle"/>
          </p:nvPr>
        </p:nvSpPr>
        <p:spPr>
          <a:xfrm>
            <a:off x="1506538" y="2405063"/>
            <a:ext cx="7767637" cy="1646237"/>
          </a:xfrm>
        </p:spPr>
        <p:txBody>
          <a:bodyPr rtlCol="0">
            <a:normAutofit fontScale="90000"/>
          </a:bodyPr>
          <a:lstStyle/>
          <a:p>
            <a:pPr eaLnBrk="1" fontAlgn="auto" hangingPunct="1">
              <a:spcAft>
                <a:spcPts val="0"/>
              </a:spcAft>
              <a:defRPr/>
            </a:pPr>
            <a:r>
              <a:rPr lang="en-GB" altLang="en-US" dirty="0"/>
              <a:t>Plastic &amp; Reconstructive Surgery in Major Trauma</a:t>
            </a:r>
          </a:p>
        </p:txBody>
      </p:sp>
      <p:sp>
        <p:nvSpPr>
          <p:cNvPr id="3075" name="Subtitle 2">
            <a:extLst>
              <a:ext uri="{FF2B5EF4-FFF2-40B4-BE49-F238E27FC236}">
                <a16:creationId xmlns:a16="http://schemas.microsoft.com/office/drawing/2014/main" id="{88703A4F-491A-48F8-A2D2-3B070A73F5F7}"/>
              </a:ext>
            </a:extLst>
          </p:cNvPr>
          <p:cNvSpPr>
            <a:spLocks noGrp="1"/>
          </p:cNvSpPr>
          <p:nvPr>
            <p:ph type="subTitle" idx="1"/>
          </p:nvPr>
        </p:nvSpPr>
        <p:spPr>
          <a:xfrm>
            <a:off x="1506538" y="4051300"/>
            <a:ext cx="7767637" cy="1096963"/>
          </a:xfrm>
        </p:spPr>
        <p:txBody>
          <a:bodyPr rtlCol="0">
            <a:normAutofit/>
          </a:bodyPr>
          <a:lstStyle/>
          <a:p>
            <a:pPr eaLnBrk="1" fontAlgn="auto" hangingPunct="1">
              <a:spcAft>
                <a:spcPts val="0"/>
              </a:spcAft>
              <a:buFont typeface="Wingdings 3" charset="2"/>
              <a:buNone/>
              <a:defRPr/>
            </a:pPr>
            <a:endParaRPr lang="en-GB" altLang="en-US" dirty="0"/>
          </a:p>
        </p:txBody>
      </p:sp>
      <p:pic>
        <p:nvPicPr>
          <p:cNvPr id="9" name="Audio 8">
            <a:hlinkClick r:id="" action="ppaction://media"/>
            <a:extLst>
              <a:ext uri="{FF2B5EF4-FFF2-40B4-BE49-F238E27FC236}">
                <a16:creationId xmlns:a16="http://schemas.microsoft.com/office/drawing/2014/main" id="{E3D7B0C6-5BDE-4B41-B6F4-8EC530037A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010"/>
    </mc:Choice>
    <mc:Fallback>
      <p:transition spd="slow" advTm="13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26CD382C-FB4F-4A78-A975-CD735E6D9BFA}"/>
              </a:ext>
            </a:extLst>
          </p:cNvPr>
          <p:cNvSpPr>
            <a:spLocks noGrp="1" noChangeArrowheads="1"/>
          </p:cNvSpPr>
          <p:nvPr>
            <p:ph type="title"/>
          </p:nvPr>
        </p:nvSpPr>
        <p:spPr/>
        <p:txBody>
          <a:bodyPr/>
          <a:lstStyle/>
          <a:p>
            <a:pPr eaLnBrk="1" hangingPunct="1"/>
            <a:r>
              <a:rPr lang="en-GB" altLang="en-US"/>
              <a:t>Donor Site</a:t>
            </a:r>
          </a:p>
        </p:txBody>
      </p:sp>
      <p:pic>
        <p:nvPicPr>
          <p:cNvPr id="20483" name="Picture 4" descr="044">
            <a:extLst>
              <a:ext uri="{FF2B5EF4-FFF2-40B4-BE49-F238E27FC236}">
                <a16:creationId xmlns:a16="http://schemas.microsoft.com/office/drawing/2014/main" id="{C019D436-C7E8-44D5-B9A4-75FDD15A2E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0013" y="1628775"/>
            <a:ext cx="688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a:extLst>
              <a:ext uri="{FF2B5EF4-FFF2-40B4-BE49-F238E27FC236}">
                <a16:creationId xmlns:a16="http://schemas.microsoft.com/office/drawing/2014/main" id="{DA3868C8-625F-4688-89E5-B272AE7D44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678"/>
    </mc:Choice>
    <mc:Fallback>
      <p:transition spd="slow" advTm="30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D1CB9008-8BD6-41BC-9133-3E4E6CF57757}"/>
              </a:ext>
            </a:extLst>
          </p:cNvPr>
          <p:cNvSpPr>
            <a:spLocks noGrp="1"/>
          </p:cNvSpPr>
          <p:nvPr>
            <p:ph type="title"/>
          </p:nvPr>
        </p:nvSpPr>
        <p:spPr>
          <a:xfrm>
            <a:off x="838200" y="417513"/>
            <a:ext cx="10515600" cy="1325562"/>
          </a:xfrm>
        </p:spPr>
        <p:txBody>
          <a:bodyPr/>
          <a:lstStyle/>
          <a:p>
            <a:pPr eaLnBrk="1" hangingPunct="1"/>
            <a:r>
              <a:rPr lang="en-GB" altLang="en-US"/>
              <a:t>Flap Reconstruction</a:t>
            </a:r>
          </a:p>
        </p:txBody>
      </p:sp>
      <p:sp>
        <p:nvSpPr>
          <p:cNvPr id="22531" name="Content Placeholder 2">
            <a:extLst>
              <a:ext uri="{FF2B5EF4-FFF2-40B4-BE49-F238E27FC236}">
                <a16:creationId xmlns:a16="http://schemas.microsoft.com/office/drawing/2014/main" id="{D67D071C-14BC-493A-87FC-351E30AF0434}"/>
              </a:ext>
            </a:extLst>
          </p:cNvPr>
          <p:cNvSpPr>
            <a:spLocks noGrp="1"/>
          </p:cNvSpPr>
          <p:nvPr>
            <p:ph idx="1"/>
          </p:nvPr>
        </p:nvSpPr>
        <p:spPr>
          <a:xfrm>
            <a:off x="693738" y="1438275"/>
            <a:ext cx="8597900" cy="3881438"/>
          </a:xfrm>
        </p:spPr>
        <p:txBody>
          <a:bodyPr/>
          <a:lstStyle/>
          <a:p>
            <a:pPr eaLnBrk="1" hangingPunct="1">
              <a:lnSpc>
                <a:spcPct val="80000"/>
              </a:lnSpc>
            </a:pPr>
            <a:r>
              <a:rPr lang="en-GB" altLang="en-US" sz="2000">
                <a:latin typeface="Arial" panose="020B0604020202020204" pitchFamily="34" charset="0"/>
              </a:rPr>
              <a:t>A flap is a segment of tissue transplanted to cover/ reconstruct a defect with maintenance of an adequate blood supply once the tissue has been transferred</a:t>
            </a:r>
          </a:p>
          <a:p>
            <a:pPr eaLnBrk="1" hangingPunct="1">
              <a:lnSpc>
                <a:spcPct val="80000"/>
              </a:lnSpc>
            </a:pPr>
            <a:endParaRPr lang="en-GB" altLang="en-US" sz="2000">
              <a:latin typeface="Arial" panose="020B0604020202020204" pitchFamily="34" charset="0"/>
            </a:endParaRPr>
          </a:p>
          <a:p>
            <a:pPr eaLnBrk="1" hangingPunct="1">
              <a:lnSpc>
                <a:spcPct val="80000"/>
              </a:lnSpc>
            </a:pPr>
            <a:r>
              <a:rPr lang="en-GB" altLang="en-US" sz="2000">
                <a:latin typeface="Arial" panose="020B0604020202020204" pitchFamily="34" charset="0"/>
              </a:rPr>
              <a:t>Can be made up of different types of tissue.</a:t>
            </a:r>
          </a:p>
          <a:p>
            <a:pPr eaLnBrk="1" hangingPunct="1">
              <a:lnSpc>
                <a:spcPct val="80000"/>
              </a:lnSpc>
            </a:pPr>
            <a:endParaRPr lang="en-GB" altLang="en-US" sz="2000">
              <a:latin typeface="Arial" panose="020B0604020202020204" pitchFamily="34" charset="0"/>
            </a:endParaRPr>
          </a:p>
          <a:p>
            <a:pPr eaLnBrk="1" hangingPunct="1">
              <a:lnSpc>
                <a:spcPct val="80000"/>
              </a:lnSpc>
            </a:pPr>
            <a:r>
              <a:rPr lang="en-GB" altLang="en-US" sz="2000" b="1" u="sng">
                <a:latin typeface="Arial" panose="020B0604020202020204" pitchFamily="34" charset="0"/>
              </a:rPr>
              <a:t>FREE FLAP</a:t>
            </a:r>
            <a:r>
              <a:rPr lang="en-GB" altLang="en-US" sz="2000" b="1">
                <a:latin typeface="Arial" panose="020B0604020202020204" pitchFamily="34" charset="0"/>
              </a:rPr>
              <a:t> </a:t>
            </a:r>
            <a:r>
              <a:rPr lang="en-GB" altLang="en-US" sz="2000">
                <a:latin typeface="Arial" panose="020B0604020202020204" pitchFamily="34" charset="0"/>
              </a:rPr>
              <a:t>– Complete division of donor segment blood supply requiring micro vascular re-anastomosis at the recipient site vasculature.</a:t>
            </a:r>
          </a:p>
          <a:p>
            <a:pPr eaLnBrk="1" hangingPunct="1">
              <a:lnSpc>
                <a:spcPct val="80000"/>
              </a:lnSpc>
            </a:pPr>
            <a:endParaRPr lang="en-GB" altLang="en-US" sz="2000">
              <a:latin typeface="Arial" panose="020B0604020202020204" pitchFamily="34" charset="0"/>
            </a:endParaRPr>
          </a:p>
          <a:p>
            <a:pPr eaLnBrk="1" hangingPunct="1">
              <a:lnSpc>
                <a:spcPct val="80000"/>
              </a:lnSpc>
            </a:pPr>
            <a:r>
              <a:rPr lang="en-GB" altLang="en-US" sz="2000" b="1" u="sng">
                <a:latin typeface="Arial" panose="020B0604020202020204" pitchFamily="34" charset="0"/>
              </a:rPr>
              <a:t>PEDICLED FLAP</a:t>
            </a:r>
            <a:r>
              <a:rPr lang="en-GB" altLang="en-US" sz="2000" b="1">
                <a:latin typeface="Arial" panose="020B0604020202020204" pitchFamily="34" charset="0"/>
              </a:rPr>
              <a:t> </a:t>
            </a:r>
            <a:r>
              <a:rPr lang="en-GB" altLang="en-US" sz="2000">
                <a:latin typeface="Arial" panose="020B0604020202020204" pitchFamily="34" charset="0"/>
              </a:rPr>
              <a:t>– Original blood supply maintained and some source attachments maintained, therefore used locally.</a:t>
            </a:r>
          </a:p>
          <a:p>
            <a:pPr eaLnBrk="1" hangingPunct="1"/>
            <a:endParaRPr lang="en-GB" altLang="en-US" sz="2000"/>
          </a:p>
        </p:txBody>
      </p:sp>
      <p:pic>
        <p:nvPicPr>
          <p:cNvPr id="3" name="Audio 2">
            <a:hlinkClick r:id="" action="ppaction://media"/>
            <a:extLst>
              <a:ext uri="{FF2B5EF4-FFF2-40B4-BE49-F238E27FC236}">
                <a16:creationId xmlns:a16="http://schemas.microsoft.com/office/drawing/2014/main" id="{22EF5EB6-2E3E-42E1-A085-DC5F1DF961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847"/>
    </mc:Choice>
    <mc:Fallback>
      <p:transition spd="slow" advTm="34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443AF705-38E7-4122-8720-610EB572BD2D}"/>
              </a:ext>
            </a:extLst>
          </p:cNvPr>
          <p:cNvSpPr>
            <a:spLocks noGrp="1"/>
          </p:cNvSpPr>
          <p:nvPr>
            <p:ph type="title"/>
          </p:nvPr>
        </p:nvSpPr>
        <p:spPr/>
        <p:txBody>
          <a:bodyPr/>
          <a:lstStyle/>
          <a:p>
            <a:pPr eaLnBrk="1" hangingPunct="1"/>
            <a:r>
              <a:rPr lang="en-GB" altLang="en-US"/>
              <a:t>Classifications of flaps</a:t>
            </a:r>
          </a:p>
        </p:txBody>
      </p:sp>
      <p:sp>
        <p:nvSpPr>
          <p:cNvPr id="22531" name="Content Placeholder 2">
            <a:extLst>
              <a:ext uri="{FF2B5EF4-FFF2-40B4-BE49-F238E27FC236}">
                <a16:creationId xmlns:a16="http://schemas.microsoft.com/office/drawing/2014/main" id="{1B972464-424C-45F0-8746-5500F0734936}"/>
              </a:ext>
            </a:extLst>
          </p:cNvPr>
          <p:cNvSpPr>
            <a:spLocks noGrp="1"/>
          </p:cNvSpPr>
          <p:nvPr>
            <p:ph idx="1"/>
          </p:nvPr>
        </p:nvSpPr>
        <p:spPr>
          <a:xfrm>
            <a:off x="677863" y="1619250"/>
            <a:ext cx="8596312" cy="4359275"/>
          </a:xfrm>
        </p:spPr>
        <p:txBody>
          <a:bodyPr/>
          <a:lstStyle/>
          <a:p>
            <a:pPr eaLnBrk="1" hangingPunct="1">
              <a:spcBef>
                <a:spcPct val="0"/>
              </a:spcBef>
              <a:buFontTx/>
              <a:buChar char="•"/>
              <a:defRPr/>
            </a:pPr>
            <a:r>
              <a:rPr lang="en-GB" altLang="en-US" sz="2400" b="1" dirty="0">
                <a:latin typeface="Arial" panose="020B0604020202020204" pitchFamily="34" charset="0"/>
              </a:rPr>
              <a:t>Free Radial Forearm </a:t>
            </a:r>
            <a:r>
              <a:rPr lang="en-GB" altLang="en-US" sz="2400" dirty="0">
                <a:latin typeface="Arial" panose="020B0604020202020204" pitchFamily="34" charset="0"/>
              </a:rPr>
              <a:t>Flap +/- Radius bone</a:t>
            </a:r>
          </a:p>
          <a:p>
            <a:pPr eaLnBrk="1" hangingPunct="1">
              <a:spcBef>
                <a:spcPct val="0"/>
              </a:spcBef>
              <a:buFontTx/>
              <a:buChar char="•"/>
              <a:defRPr/>
            </a:pPr>
            <a:endParaRPr lang="en-GB" altLang="en-US" sz="2400" dirty="0">
              <a:latin typeface="Arial" panose="020B0604020202020204" pitchFamily="34" charset="0"/>
            </a:endParaRPr>
          </a:p>
          <a:p>
            <a:pPr eaLnBrk="1" hangingPunct="1">
              <a:spcBef>
                <a:spcPct val="0"/>
              </a:spcBef>
              <a:buFontTx/>
              <a:buChar char="•"/>
              <a:defRPr/>
            </a:pPr>
            <a:r>
              <a:rPr lang="en-GB" altLang="en-US" sz="2400" b="1" dirty="0">
                <a:latin typeface="Arial" panose="020B0604020202020204" pitchFamily="34" charset="0"/>
              </a:rPr>
              <a:t>Pectoralis Major </a:t>
            </a:r>
            <a:r>
              <a:rPr lang="en-GB" altLang="en-US" sz="2400" dirty="0">
                <a:latin typeface="Arial" panose="020B0604020202020204" pitchFamily="34" charset="0"/>
              </a:rPr>
              <a:t>Flap</a:t>
            </a:r>
          </a:p>
          <a:p>
            <a:pPr eaLnBrk="1" hangingPunct="1">
              <a:spcBef>
                <a:spcPct val="0"/>
              </a:spcBef>
              <a:buFontTx/>
              <a:buChar char="•"/>
              <a:defRPr/>
            </a:pPr>
            <a:endParaRPr lang="en-GB" altLang="en-US" sz="2400" dirty="0">
              <a:latin typeface="Arial" panose="020B0604020202020204" pitchFamily="34" charset="0"/>
            </a:endParaRPr>
          </a:p>
          <a:p>
            <a:pPr eaLnBrk="1" hangingPunct="1">
              <a:spcBef>
                <a:spcPct val="0"/>
              </a:spcBef>
              <a:buFontTx/>
              <a:buChar char="•"/>
              <a:defRPr/>
            </a:pPr>
            <a:r>
              <a:rPr lang="en-GB" altLang="en-US" sz="2400" b="1" dirty="0">
                <a:latin typeface="Arial" panose="020B0604020202020204" pitchFamily="34" charset="0"/>
              </a:rPr>
              <a:t>Latissimus Dorsi </a:t>
            </a:r>
            <a:r>
              <a:rPr lang="en-GB" altLang="en-US" sz="2400" dirty="0">
                <a:latin typeface="Arial" panose="020B0604020202020204" pitchFamily="34" charset="0"/>
              </a:rPr>
              <a:t>Flap</a:t>
            </a:r>
          </a:p>
          <a:p>
            <a:pPr eaLnBrk="1" hangingPunct="1">
              <a:spcBef>
                <a:spcPct val="0"/>
              </a:spcBef>
              <a:buFontTx/>
              <a:buChar char="•"/>
              <a:defRPr/>
            </a:pPr>
            <a:endParaRPr lang="en-GB" altLang="en-US" sz="2400" dirty="0">
              <a:latin typeface="Arial" panose="020B0604020202020204" pitchFamily="34" charset="0"/>
            </a:endParaRPr>
          </a:p>
          <a:p>
            <a:pPr eaLnBrk="1" hangingPunct="1">
              <a:spcBef>
                <a:spcPct val="0"/>
              </a:spcBef>
              <a:buFontTx/>
              <a:buChar char="•"/>
              <a:defRPr/>
            </a:pPr>
            <a:r>
              <a:rPr lang="en-GB" altLang="en-US" sz="2400" b="1" dirty="0">
                <a:latin typeface="Arial" panose="020B0604020202020204" pitchFamily="34" charset="0"/>
              </a:rPr>
              <a:t>Free Fibula </a:t>
            </a:r>
            <a:r>
              <a:rPr lang="en-GB" altLang="en-US" sz="2400" dirty="0">
                <a:latin typeface="Arial" panose="020B0604020202020204" pitchFamily="34" charset="0"/>
              </a:rPr>
              <a:t>Flap</a:t>
            </a:r>
          </a:p>
          <a:p>
            <a:pPr eaLnBrk="1" hangingPunct="1">
              <a:spcBef>
                <a:spcPct val="0"/>
              </a:spcBef>
              <a:buFontTx/>
              <a:buChar char="•"/>
              <a:defRPr/>
            </a:pPr>
            <a:endParaRPr lang="en-GB" altLang="en-US" sz="2400" dirty="0">
              <a:latin typeface="Arial" panose="020B0604020202020204" pitchFamily="34" charset="0"/>
            </a:endParaRPr>
          </a:p>
          <a:p>
            <a:pPr eaLnBrk="1" hangingPunct="1">
              <a:spcBef>
                <a:spcPct val="0"/>
              </a:spcBef>
              <a:buFontTx/>
              <a:buChar char="•"/>
              <a:defRPr/>
            </a:pPr>
            <a:r>
              <a:rPr lang="en-GB" altLang="en-US" sz="2400" b="1" dirty="0">
                <a:latin typeface="Arial" panose="020B0604020202020204" pitchFamily="34" charset="0"/>
              </a:rPr>
              <a:t>Deep Inferior Epigastric Perforator </a:t>
            </a:r>
            <a:r>
              <a:rPr lang="en-GB" altLang="en-US" sz="2400" dirty="0">
                <a:latin typeface="Arial" panose="020B0604020202020204" pitchFamily="34" charset="0"/>
              </a:rPr>
              <a:t>Flap (DIEP)</a:t>
            </a:r>
          </a:p>
          <a:p>
            <a:pPr marL="0" indent="0" eaLnBrk="1" hangingPunct="1">
              <a:spcBef>
                <a:spcPct val="0"/>
              </a:spcBef>
              <a:buFont typeface="Wingdings 3" panose="05040102010807070707" pitchFamily="18" charset="2"/>
              <a:buNone/>
              <a:defRPr/>
            </a:pPr>
            <a:endParaRPr lang="en-GB" altLang="en-US" sz="2400" dirty="0">
              <a:latin typeface="Arial" panose="020B0604020202020204" pitchFamily="34" charset="0"/>
            </a:endParaRPr>
          </a:p>
          <a:p>
            <a:pPr eaLnBrk="1" hangingPunct="1">
              <a:spcBef>
                <a:spcPct val="0"/>
              </a:spcBef>
              <a:buFontTx/>
              <a:buChar char="•"/>
              <a:defRPr/>
            </a:pPr>
            <a:r>
              <a:rPr lang="en-GB" altLang="en-US" sz="2400" b="1" dirty="0">
                <a:latin typeface="Arial" panose="020B0604020202020204" pitchFamily="34" charset="0"/>
              </a:rPr>
              <a:t>Antero-Lateral Thigh </a:t>
            </a:r>
            <a:r>
              <a:rPr lang="en-GB" altLang="en-US" sz="2400" dirty="0">
                <a:latin typeface="Arial" panose="020B0604020202020204" pitchFamily="34" charset="0"/>
              </a:rPr>
              <a:t>flap (ALT)</a:t>
            </a:r>
          </a:p>
          <a:p>
            <a:pPr eaLnBrk="1" hangingPunct="1">
              <a:spcBef>
                <a:spcPct val="0"/>
              </a:spcBef>
              <a:buFontTx/>
              <a:buChar char="•"/>
              <a:defRPr/>
            </a:pPr>
            <a:endParaRPr lang="en-GB" altLang="en-US" sz="2000" dirty="0">
              <a:latin typeface="Arial" panose="020B0604020202020204" pitchFamily="34" charset="0"/>
            </a:endParaRPr>
          </a:p>
        </p:txBody>
      </p:sp>
      <p:pic>
        <p:nvPicPr>
          <p:cNvPr id="26" name="Audio 25">
            <a:hlinkClick r:id="" action="ppaction://media"/>
            <a:extLst>
              <a:ext uri="{FF2B5EF4-FFF2-40B4-BE49-F238E27FC236}">
                <a16:creationId xmlns:a16="http://schemas.microsoft.com/office/drawing/2014/main" id="{C7A775CB-51C6-48C2-AF0E-F4A34C6F61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8522"/>
    </mc:Choice>
    <mc:Fallback>
      <p:transition spd="slow" advTm="88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9ED85B20-4058-4678-9EB6-4291070568E1}"/>
              </a:ext>
            </a:extLst>
          </p:cNvPr>
          <p:cNvSpPr>
            <a:spLocks noGrp="1"/>
          </p:cNvSpPr>
          <p:nvPr>
            <p:ph type="title"/>
          </p:nvPr>
        </p:nvSpPr>
        <p:spPr/>
        <p:txBody>
          <a:bodyPr/>
          <a:lstStyle/>
          <a:p>
            <a:pPr eaLnBrk="1" hangingPunct="1"/>
            <a:r>
              <a:rPr lang="en-GB" altLang="en-US"/>
              <a:t>Free Radial Forearm Flap</a:t>
            </a:r>
          </a:p>
        </p:txBody>
      </p:sp>
      <p:pic>
        <p:nvPicPr>
          <p:cNvPr id="26627" name="Picture 1">
            <a:extLst>
              <a:ext uri="{FF2B5EF4-FFF2-40B4-BE49-F238E27FC236}">
                <a16:creationId xmlns:a16="http://schemas.microsoft.com/office/drawing/2014/main" id="{C8E6C8D0-2FD3-4782-A330-A3EF8D9C9C4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2212975"/>
            <a:ext cx="5715000"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2">
            <a:extLst>
              <a:ext uri="{FF2B5EF4-FFF2-40B4-BE49-F238E27FC236}">
                <a16:creationId xmlns:a16="http://schemas.microsoft.com/office/drawing/2014/main" id="{26A58049-0F59-4372-B2E4-6A381643395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5125" y="1906588"/>
            <a:ext cx="4478338" cy="406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udio 7">
            <a:hlinkClick r:id="" action="ppaction://media"/>
            <a:extLst>
              <a:ext uri="{FF2B5EF4-FFF2-40B4-BE49-F238E27FC236}">
                <a16:creationId xmlns:a16="http://schemas.microsoft.com/office/drawing/2014/main" id="{766C637C-898A-4B3A-970F-808FBF1E0C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379"/>
    </mc:Choice>
    <mc:Fallback>
      <p:transition spd="slow" advTm="26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81AB14A8-B2E0-4DCC-918D-D3406254D2EA}"/>
              </a:ext>
            </a:extLst>
          </p:cNvPr>
          <p:cNvSpPr>
            <a:spLocks noGrp="1"/>
          </p:cNvSpPr>
          <p:nvPr>
            <p:ph type="title"/>
          </p:nvPr>
        </p:nvSpPr>
        <p:spPr/>
        <p:txBody>
          <a:bodyPr/>
          <a:lstStyle/>
          <a:p>
            <a:pPr eaLnBrk="1" hangingPunct="1"/>
            <a:r>
              <a:rPr lang="en-GB" altLang="en-US">
                <a:latin typeface="Arial" panose="020B0604020202020204" pitchFamily="34" charset="0"/>
              </a:rPr>
              <a:t>Pectoralis Major Flap</a:t>
            </a:r>
            <a:br>
              <a:rPr lang="en-GB" altLang="en-US">
                <a:latin typeface="Arial" panose="020B0604020202020204" pitchFamily="34" charset="0"/>
              </a:rPr>
            </a:br>
            <a:endParaRPr lang="en-GB" altLang="en-US"/>
          </a:p>
        </p:txBody>
      </p:sp>
      <p:pic>
        <p:nvPicPr>
          <p:cNvPr id="28675" name="Content Placeholder 3">
            <a:extLst>
              <a:ext uri="{FF2B5EF4-FFF2-40B4-BE49-F238E27FC236}">
                <a16:creationId xmlns:a16="http://schemas.microsoft.com/office/drawing/2014/main" id="{CBDFBD2A-84DB-4BB9-AA94-BDE5B8C09660}"/>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15982" r="15891"/>
          <a:stretch>
            <a:fillRect/>
          </a:stretch>
        </p:blipFill>
        <p:spPr>
          <a:xfrm>
            <a:off x="541338" y="1636713"/>
            <a:ext cx="3794125" cy="4179887"/>
          </a:xfrm>
        </p:spPr>
      </p:pic>
      <p:pic>
        <p:nvPicPr>
          <p:cNvPr id="28676" name="Picture 1">
            <a:extLst>
              <a:ext uri="{FF2B5EF4-FFF2-40B4-BE49-F238E27FC236}">
                <a16:creationId xmlns:a16="http://schemas.microsoft.com/office/drawing/2014/main" id="{97E95336-A13C-4F81-983B-8B77D5EFEA9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18050" y="1404938"/>
            <a:ext cx="6153150"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4" name="Ink 3">
                <a:extLst>
                  <a:ext uri="{FF2B5EF4-FFF2-40B4-BE49-F238E27FC236}">
                    <a16:creationId xmlns:a16="http://schemas.microsoft.com/office/drawing/2014/main" id="{A641DEEE-075D-44AE-9E4B-F59621226C3D}"/>
                  </a:ext>
                </a:extLst>
              </p14:cNvPr>
              <p14:cNvContentPartPr/>
              <p14:nvPr>
                <p:extLst>
                  <p:ext uri="{42D2F446-02D8-4167-A562-619A0277C38B}">
                    <p15:isNarration xmlns:p15="http://schemas.microsoft.com/office/powerpoint/2012/main" val="1"/>
                  </p:ext>
                </p:extLst>
              </p14:nvPr>
            </p14:nvContentPartPr>
            <p14:xfrm>
              <a:off x="8699759" y="4693139"/>
              <a:ext cx="2" cy="2"/>
            </p14:xfrm>
          </p:contentPart>
        </mc:Choice>
        <mc:Fallback>
          <p:pic>
            <p:nvPicPr>
              <p:cNvPr id="4" name="Ink 3">
                <a:extLst>
                  <a:ext uri="{FF2B5EF4-FFF2-40B4-BE49-F238E27FC236}">
                    <a16:creationId xmlns:a16="http://schemas.microsoft.com/office/drawing/2014/main" id="{A641DEEE-075D-44AE-9E4B-F59621226C3D}"/>
                  </a:ext>
                </a:extLst>
              </p:cNvPr>
              <p:cNvPicPr>
                <a:picLocks noGrp="1" noRot="1" noChangeAspect="1" noMove="1" noResize="1" noEditPoints="1" noAdjustHandles="1" noChangeArrowheads="1" noChangeShapeType="1"/>
              </p:cNvPicPr>
              <p:nvPr/>
            </p:nvPicPr>
            <p:blipFill>
              <a:blip r:embed="rId7"/>
              <a:stretch>
                <a:fillRect/>
              </a:stretch>
            </p:blipFill>
            <p:spPr>
              <a:xfrm>
                <a:off x="8699759" y="4693139"/>
                <a:ext cx="2" cy="2"/>
              </a:xfrm>
              <a:prstGeom prst="rect">
                <a:avLst/>
              </a:prstGeom>
            </p:spPr>
          </p:pic>
        </mc:Fallback>
      </mc:AlternateContent>
      <p:pic>
        <p:nvPicPr>
          <p:cNvPr id="5" name="Audio 4">
            <a:hlinkClick r:id="" action="ppaction://media"/>
            <a:extLst>
              <a:ext uri="{FF2B5EF4-FFF2-40B4-BE49-F238E27FC236}">
                <a16:creationId xmlns:a16="http://schemas.microsoft.com/office/drawing/2014/main" id="{587F37CE-E35E-4348-94D7-509C92011FE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474"/>
    </mc:Choice>
    <mc:Fallback>
      <p:transition spd="slow" advTm="27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86712AD3-9CC1-4703-BF3D-D5C1E14901B7}"/>
              </a:ext>
            </a:extLst>
          </p:cNvPr>
          <p:cNvSpPr>
            <a:spLocks noGrp="1"/>
          </p:cNvSpPr>
          <p:nvPr>
            <p:ph type="title"/>
          </p:nvPr>
        </p:nvSpPr>
        <p:spPr/>
        <p:txBody>
          <a:bodyPr/>
          <a:lstStyle/>
          <a:p>
            <a:pPr eaLnBrk="1" hangingPunct="1"/>
            <a:r>
              <a:rPr lang="en-GB" altLang="en-US">
                <a:latin typeface="Arial" panose="020B0604020202020204" pitchFamily="34" charset="0"/>
              </a:rPr>
              <a:t>Latissimus Dorsi Flap</a:t>
            </a:r>
            <a:br>
              <a:rPr lang="en-GB" altLang="en-US">
                <a:latin typeface="Arial" panose="020B0604020202020204" pitchFamily="34" charset="0"/>
              </a:rPr>
            </a:br>
            <a:endParaRPr lang="en-GB" altLang="en-US"/>
          </a:p>
        </p:txBody>
      </p:sp>
      <p:pic>
        <p:nvPicPr>
          <p:cNvPr id="29699" name="Picture 3">
            <a:extLst>
              <a:ext uri="{FF2B5EF4-FFF2-40B4-BE49-F238E27FC236}">
                <a16:creationId xmlns:a16="http://schemas.microsoft.com/office/drawing/2014/main" id="{D978ECD4-1832-4C97-8BE7-317A12367D4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73325" y="1406525"/>
            <a:ext cx="6154738" cy="21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LD image 5">
            <a:extLst>
              <a:ext uri="{FF2B5EF4-FFF2-40B4-BE49-F238E27FC236}">
                <a16:creationId xmlns:a16="http://schemas.microsoft.com/office/drawing/2014/main" id="{8202066E-BAA2-4957-A337-3307200FBC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6313" y="3971925"/>
            <a:ext cx="3778250"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descr="LDimpl BissF04">
            <a:extLst>
              <a:ext uri="{FF2B5EF4-FFF2-40B4-BE49-F238E27FC236}">
                <a16:creationId xmlns:a16="http://schemas.microsoft.com/office/drawing/2014/main" id="{77EF3A39-63F0-49D7-85EA-202A956369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6375"/>
          <a:stretch>
            <a:fillRect/>
          </a:stretch>
        </p:blipFill>
        <p:spPr bwMode="auto">
          <a:xfrm>
            <a:off x="7294563" y="3971925"/>
            <a:ext cx="4645025"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4" descr="LD image 4">
            <a:extLst>
              <a:ext uri="{FF2B5EF4-FFF2-40B4-BE49-F238E27FC236}">
                <a16:creationId xmlns:a16="http://schemas.microsoft.com/office/drawing/2014/main" id="{2314AAB5-57D9-4B10-BBAE-14ECD9EBDC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788" y="3946525"/>
            <a:ext cx="3424237"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udio 7">
            <a:hlinkClick r:id="" action="ppaction://media"/>
            <a:extLst>
              <a:ext uri="{FF2B5EF4-FFF2-40B4-BE49-F238E27FC236}">
                <a16:creationId xmlns:a16="http://schemas.microsoft.com/office/drawing/2014/main" id="{3BF41F36-928A-426C-9C88-9EAC7705219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961"/>
    </mc:Choice>
    <mc:Fallback>
      <p:transition spd="slow" advTm="21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00C74A85-7181-407A-BC39-D7DAED333D4C}"/>
              </a:ext>
            </a:extLst>
          </p:cNvPr>
          <p:cNvSpPr>
            <a:spLocks noGrp="1"/>
          </p:cNvSpPr>
          <p:nvPr>
            <p:ph type="title"/>
          </p:nvPr>
        </p:nvSpPr>
        <p:spPr/>
        <p:txBody>
          <a:bodyPr/>
          <a:lstStyle/>
          <a:p>
            <a:r>
              <a:rPr lang="en-GB" altLang="en-US"/>
              <a:t>Deep Inferior Epigastric Perforator </a:t>
            </a:r>
            <a:br>
              <a:rPr lang="en-GB" altLang="en-US"/>
            </a:br>
            <a:r>
              <a:rPr lang="en-GB" altLang="en-US"/>
              <a:t>(DIEP)</a:t>
            </a:r>
          </a:p>
        </p:txBody>
      </p:sp>
      <p:pic>
        <p:nvPicPr>
          <p:cNvPr id="30723" name="Content Placeholder 3">
            <a:extLst>
              <a:ext uri="{FF2B5EF4-FFF2-40B4-BE49-F238E27FC236}">
                <a16:creationId xmlns:a16="http://schemas.microsoft.com/office/drawing/2014/main" id="{DB67BF0A-CEDA-4289-80C3-867469F983A4}"/>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t="41850"/>
          <a:stretch>
            <a:fillRect/>
          </a:stretch>
        </p:blipFill>
        <p:spPr>
          <a:xfrm>
            <a:off x="677863" y="2236788"/>
            <a:ext cx="10502900" cy="3435350"/>
          </a:xfrm>
        </p:spPr>
      </p:pic>
      <p:pic>
        <p:nvPicPr>
          <p:cNvPr id="6" name="Audio 5">
            <a:hlinkClick r:id="" action="ppaction://media"/>
            <a:extLst>
              <a:ext uri="{FF2B5EF4-FFF2-40B4-BE49-F238E27FC236}">
                <a16:creationId xmlns:a16="http://schemas.microsoft.com/office/drawing/2014/main" id="{6FDD72D0-0AD6-4866-BC67-20E9FD83F8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640"/>
    </mc:Choice>
    <mc:Fallback>
      <p:transition spd="slow" advTm="13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3">
            <a:extLst>
              <a:ext uri="{FF2B5EF4-FFF2-40B4-BE49-F238E27FC236}">
                <a16:creationId xmlns:a16="http://schemas.microsoft.com/office/drawing/2014/main" id="{989A7650-C3AE-426B-A534-9941EEC10DA4}"/>
              </a:ext>
            </a:extLst>
          </p:cNvPr>
          <p:cNvGrpSpPr>
            <a:grpSpLocks/>
          </p:cNvGrpSpPr>
          <p:nvPr/>
        </p:nvGrpSpPr>
        <p:grpSpPr bwMode="auto">
          <a:xfrm>
            <a:off x="1473200" y="609600"/>
            <a:ext cx="8318500" cy="5618163"/>
            <a:chOff x="395288" y="476250"/>
            <a:chExt cx="7692730" cy="5090319"/>
          </a:xfrm>
        </p:grpSpPr>
        <p:pic>
          <p:nvPicPr>
            <p:cNvPr id="31747" name="Picture 4" descr="DIEP0009">
              <a:extLst>
                <a:ext uri="{FF2B5EF4-FFF2-40B4-BE49-F238E27FC236}">
                  <a16:creationId xmlns:a16="http://schemas.microsoft.com/office/drawing/2014/main" id="{DE0E25D8-F158-41D0-B174-BDE1584A419C}"/>
                </a:ext>
              </a:extLst>
            </p:cNvPr>
            <p:cNvPicPr>
              <a:picLocks noChangeAspect="1" noChangeArrowheads="1"/>
            </p:cNvPicPr>
            <p:nvPr/>
          </p:nvPicPr>
          <p:blipFill>
            <a:blip r:embed="rId5">
              <a:lum bright="6000"/>
              <a:extLst>
                <a:ext uri="{28A0092B-C50C-407E-A947-70E740481C1C}">
                  <a14:useLocalDpi xmlns:a14="http://schemas.microsoft.com/office/drawing/2010/main" val="0"/>
                </a:ext>
              </a:extLst>
            </a:blip>
            <a:srcRect l="5270" r="3308"/>
            <a:stretch>
              <a:fillRect/>
            </a:stretch>
          </p:blipFill>
          <p:spPr bwMode="auto">
            <a:xfrm>
              <a:off x="4271667" y="3110707"/>
              <a:ext cx="3816350" cy="245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5" descr="DIEP0008">
              <a:extLst>
                <a:ext uri="{FF2B5EF4-FFF2-40B4-BE49-F238E27FC236}">
                  <a16:creationId xmlns:a16="http://schemas.microsoft.com/office/drawing/2014/main" id="{DE93ED9C-429C-46F1-878A-87B86C938F15}"/>
                </a:ext>
              </a:extLst>
            </p:cNvPr>
            <p:cNvPicPr>
              <a:picLocks noChangeAspect="1" noChangeArrowheads="1"/>
            </p:cNvPicPr>
            <p:nvPr/>
          </p:nvPicPr>
          <p:blipFill>
            <a:blip r:embed="rId6">
              <a:lum bright="18000" contrast="-36000"/>
              <a:extLst>
                <a:ext uri="{28A0092B-C50C-407E-A947-70E740481C1C}">
                  <a14:useLocalDpi xmlns:a14="http://schemas.microsoft.com/office/drawing/2010/main" val="0"/>
                </a:ext>
              </a:extLst>
            </a:blip>
            <a:srcRect r="7689"/>
            <a:stretch>
              <a:fillRect/>
            </a:stretch>
          </p:blipFill>
          <p:spPr bwMode="auto">
            <a:xfrm>
              <a:off x="4283969" y="476250"/>
              <a:ext cx="3804049"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6" descr="DIEP0007">
              <a:extLst>
                <a:ext uri="{FF2B5EF4-FFF2-40B4-BE49-F238E27FC236}">
                  <a16:creationId xmlns:a16="http://schemas.microsoft.com/office/drawing/2014/main" id="{99FA8867-BD6B-4EB5-BB4C-517BFDDF67FD}"/>
                </a:ext>
              </a:extLst>
            </p:cNvPr>
            <p:cNvPicPr>
              <a:picLocks noChangeAspect="1" noChangeArrowheads="1"/>
            </p:cNvPicPr>
            <p:nvPr/>
          </p:nvPicPr>
          <p:blipFill>
            <a:blip r:embed="rId7">
              <a:lum bright="18000"/>
              <a:extLst>
                <a:ext uri="{28A0092B-C50C-407E-A947-70E740481C1C}">
                  <a14:useLocalDpi xmlns:a14="http://schemas.microsoft.com/office/drawing/2010/main" val="0"/>
                </a:ext>
              </a:extLst>
            </a:blip>
            <a:srcRect r="-3716"/>
            <a:stretch>
              <a:fillRect/>
            </a:stretch>
          </p:blipFill>
          <p:spPr bwMode="auto">
            <a:xfrm>
              <a:off x="395288" y="476250"/>
              <a:ext cx="403225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7" descr="DIEP0010">
              <a:extLst>
                <a:ext uri="{FF2B5EF4-FFF2-40B4-BE49-F238E27FC236}">
                  <a16:creationId xmlns:a16="http://schemas.microsoft.com/office/drawing/2014/main" id="{D9095DD6-CA14-4011-B215-27EF29569F1E}"/>
                </a:ext>
              </a:extLst>
            </p:cNvPr>
            <p:cNvPicPr>
              <a:picLocks noChangeAspect="1" noChangeArrowheads="1"/>
            </p:cNvPicPr>
            <p:nvPr/>
          </p:nvPicPr>
          <p:blipFill>
            <a:blip r:embed="rId8">
              <a:lum bright="18000"/>
              <a:extLst>
                <a:ext uri="{28A0092B-C50C-407E-A947-70E740481C1C}">
                  <a14:useLocalDpi xmlns:a14="http://schemas.microsoft.com/office/drawing/2010/main" val="0"/>
                </a:ext>
              </a:extLst>
            </a:blip>
            <a:srcRect r="-2614"/>
            <a:stretch>
              <a:fillRect/>
            </a:stretch>
          </p:blipFill>
          <p:spPr bwMode="auto">
            <a:xfrm>
              <a:off x="395288" y="3092450"/>
              <a:ext cx="4032250"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Audio 1">
            <a:hlinkClick r:id="" action="ppaction://media"/>
            <a:extLst>
              <a:ext uri="{FF2B5EF4-FFF2-40B4-BE49-F238E27FC236}">
                <a16:creationId xmlns:a16="http://schemas.microsoft.com/office/drawing/2014/main" id="{2FA25392-2D9A-42A2-AB6F-37BCD2D4A51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342"/>
    </mc:Choice>
    <mc:Fallback>
      <p:transition spd="slow" advTm="11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72C8365F-57FE-4037-8A40-DC6D4DDAA206}"/>
              </a:ext>
            </a:extLst>
          </p:cNvPr>
          <p:cNvSpPr>
            <a:spLocks noGrp="1"/>
          </p:cNvSpPr>
          <p:nvPr>
            <p:ph type="title"/>
          </p:nvPr>
        </p:nvSpPr>
        <p:spPr/>
        <p:txBody>
          <a:bodyPr/>
          <a:lstStyle/>
          <a:p>
            <a:r>
              <a:rPr lang="en-GB" altLang="en-US"/>
              <a:t>Antero-Lateral Thigh Flap (ALT)</a:t>
            </a:r>
          </a:p>
        </p:txBody>
      </p:sp>
      <p:pic>
        <p:nvPicPr>
          <p:cNvPr id="33795" name="Picture 3">
            <a:extLst>
              <a:ext uri="{FF2B5EF4-FFF2-40B4-BE49-F238E27FC236}">
                <a16:creationId xmlns:a16="http://schemas.microsoft.com/office/drawing/2014/main" id="{14F4ABBC-4B2C-45FE-A985-A060A1B1BE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7863" y="1930400"/>
            <a:ext cx="6042025"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4">
            <a:extLst>
              <a:ext uri="{FF2B5EF4-FFF2-40B4-BE49-F238E27FC236}">
                <a16:creationId xmlns:a16="http://schemas.microsoft.com/office/drawing/2014/main" id="{FE9D4904-523E-41C4-B3AD-D5CFE1E6AA26}"/>
              </a:ext>
            </a:extLst>
          </p:cNvPr>
          <p:cNvPicPr>
            <a:picLocks noChangeAspect="1"/>
          </p:cNvPicPr>
          <p:nvPr/>
        </p:nvPicPr>
        <p:blipFill>
          <a:blip r:embed="rId5">
            <a:extLst>
              <a:ext uri="{28A0092B-C50C-407E-A947-70E740481C1C}">
                <a14:useLocalDpi xmlns:a14="http://schemas.microsoft.com/office/drawing/2010/main" val="0"/>
              </a:ext>
            </a:extLst>
          </a:blip>
          <a:srcRect t="37247"/>
          <a:stretch>
            <a:fillRect/>
          </a:stretch>
        </p:blipFill>
        <p:spPr bwMode="auto">
          <a:xfrm>
            <a:off x="7564438" y="2270125"/>
            <a:ext cx="3419475"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a:extLst>
              <a:ext uri="{FF2B5EF4-FFF2-40B4-BE49-F238E27FC236}">
                <a16:creationId xmlns:a16="http://schemas.microsoft.com/office/drawing/2014/main" id="{4725E118-13F1-4224-BE3C-8C05702EB5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620"/>
    </mc:Choice>
    <mc:Fallback>
      <p:transition spd="slow" advTm="20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8CDBA53F-2A9E-42EE-B066-839C8B39211F}"/>
              </a:ext>
            </a:extLst>
          </p:cNvPr>
          <p:cNvSpPr>
            <a:spLocks noGrp="1"/>
          </p:cNvSpPr>
          <p:nvPr>
            <p:ph type="title"/>
          </p:nvPr>
        </p:nvSpPr>
        <p:spPr/>
        <p:txBody>
          <a:bodyPr/>
          <a:lstStyle/>
          <a:p>
            <a:r>
              <a:rPr lang="en-GB" altLang="en-US"/>
              <a:t>Implications to Physiotherapy</a:t>
            </a:r>
          </a:p>
        </p:txBody>
      </p:sp>
      <p:sp>
        <p:nvSpPr>
          <p:cNvPr id="34819" name="Content Placeholder 4">
            <a:extLst>
              <a:ext uri="{FF2B5EF4-FFF2-40B4-BE49-F238E27FC236}">
                <a16:creationId xmlns:a16="http://schemas.microsoft.com/office/drawing/2014/main" id="{C9F81252-50C8-420A-B78F-21DD910A4B05}"/>
              </a:ext>
            </a:extLst>
          </p:cNvPr>
          <p:cNvSpPr>
            <a:spLocks noGrp="1"/>
          </p:cNvSpPr>
          <p:nvPr>
            <p:ph idx="1"/>
          </p:nvPr>
        </p:nvSpPr>
        <p:spPr>
          <a:xfrm>
            <a:off x="677863" y="1652588"/>
            <a:ext cx="8596312" cy="3881437"/>
          </a:xfrm>
        </p:spPr>
        <p:txBody>
          <a:bodyPr/>
          <a:lstStyle/>
          <a:p>
            <a:r>
              <a:rPr lang="en-GB" altLang="en-US" sz="2000" dirty="0">
                <a:latin typeface="Arial" panose="020B0604020202020204" pitchFamily="34" charset="0"/>
                <a:cs typeface="Arial" panose="020B0604020202020204" pitchFamily="34" charset="0"/>
              </a:rPr>
              <a:t>Pain</a:t>
            </a:r>
          </a:p>
          <a:p>
            <a:endParaRPr lang="en-GB" altLang="en-US" sz="2000" dirty="0">
              <a:latin typeface="Arial" panose="020B0604020202020204" pitchFamily="34" charset="0"/>
              <a:cs typeface="Arial" panose="020B0604020202020204" pitchFamily="34" charset="0"/>
            </a:endParaRPr>
          </a:p>
          <a:p>
            <a:r>
              <a:rPr lang="en-GB" altLang="en-US" sz="2000" dirty="0">
                <a:latin typeface="Arial" panose="020B0604020202020204" pitchFamily="34" charset="0"/>
                <a:cs typeface="Arial" panose="020B0604020202020204" pitchFamily="34" charset="0"/>
              </a:rPr>
              <a:t>Understanding of structures moved and their original purpose</a:t>
            </a:r>
          </a:p>
          <a:p>
            <a:endParaRPr lang="en-GB" altLang="en-US" sz="2000" dirty="0">
              <a:latin typeface="Arial" panose="020B0604020202020204" pitchFamily="34" charset="0"/>
              <a:cs typeface="Arial" panose="020B0604020202020204" pitchFamily="34" charset="0"/>
            </a:endParaRPr>
          </a:p>
          <a:p>
            <a:r>
              <a:rPr lang="en-GB" altLang="en-US" sz="2000" dirty="0">
                <a:latin typeface="Arial" panose="020B0604020202020204" pitchFamily="34" charset="0"/>
                <a:cs typeface="Arial" panose="020B0604020202020204" pitchFamily="34" charset="0"/>
              </a:rPr>
              <a:t>“Bedding in” time</a:t>
            </a:r>
          </a:p>
          <a:p>
            <a:endParaRPr lang="en-GB" altLang="en-US" sz="2000" dirty="0">
              <a:latin typeface="Arial" panose="020B0604020202020204" pitchFamily="34" charset="0"/>
              <a:cs typeface="Arial" panose="020B0604020202020204" pitchFamily="34" charset="0"/>
            </a:endParaRPr>
          </a:p>
          <a:p>
            <a:r>
              <a:rPr lang="en-GB" altLang="en-US" sz="2000" dirty="0">
                <a:latin typeface="Arial" panose="020B0604020202020204" pitchFamily="34" charset="0"/>
                <a:cs typeface="Arial" panose="020B0604020202020204" pitchFamily="34" charset="0"/>
              </a:rPr>
              <a:t>Dangling</a:t>
            </a:r>
          </a:p>
          <a:p>
            <a:endParaRPr lang="en-GB" altLang="en-US" sz="2000" dirty="0">
              <a:latin typeface="Arial" panose="020B0604020202020204" pitchFamily="34" charset="0"/>
              <a:cs typeface="Arial" panose="020B0604020202020204" pitchFamily="34" charset="0"/>
            </a:endParaRPr>
          </a:p>
          <a:p>
            <a:r>
              <a:rPr lang="en-GB" altLang="en-US" sz="2000" dirty="0">
                <a:latin typeface="Arial" panose="020B0604020202020204" pitchFamily="34" charset="0"/>
                <a:cs typeface="Arial" panose="020B0604020202020204" pitchFamily="34" charset="0"/>
              </a:rPr>
              <a:t>Capillary refill &amp; Graft/Flap failure</a:t>
            </a:r>
          </a:p>
          <a:p>
            <a:endParaRPr lang="en-GB" altLang="en-US" dirty="0"/>
          </a:p>
          <a:p>
            <a:endParaRPr lang="en-GB" altLang="en-US" dirty="0"/>
          </a:p>
        </p:txBody>
      </p:sp>
      <p:pic>
        <p:nvPicPr>
          <p:cNvPr id="3" name="Audio 2">
            <a:hlinkClick r:id="" action="ppaction://media"/>
            <a:extLst>
              <a:ext uri="{FF2B5EF4-FFF2-40B4-BE49-F238E27FC236}">
                <a16:creationId xmlns:a16="http://schemas.microsoft.com/office/drawing/2014/main" id="{B6F484D0-E241-4EF0-8A0A-CA516AFD91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303"/>
    </mc:Choice>
    <mc:Fallback>
      <p:transition spd="slow" advTm="19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182ABE71-9C2A-4C2A-BA38-18198BE337BB}"/>
              </a:ext>
            </a:extLst>
          </p:cNvPr>
          <p:cNvSpPr>
            <a:spLocks noGrp="1"/>
          </p:cNvSpPr>
          <p:nvPr>
            <p:ph type="title"/>
          </p:nvPr>
        </p:nvSpPr>
        <p:spPr>
          <a:xfrm>
            <a:off x="684213" y="548909"/>
            <a:ext cx="8534400" cy="1506537"/>
          </a:xfrm>
        </p:spPr>
        <p:txBody>
          <a:bodyPr/>
          <a:lstStyle/>
          <a:p>
            <a:pPr eaLnBrk="1" hangingPunct="1"/>
            <a:r>
              <a:rPr lang="en-GB" altLang="en-US" dirty="0"/>
              <a:t>What </a:t>
            </a:r>
            <a:r>
              <a:rPr lang="en-US" altLang="en-US" dirty="0"/>
              <a:t>you will learn</a:t>
            </a:r>
            <a:endParaRPr lang="en-GB" altLang="en-US" dirty="0"/>
          </a:p>
        </p:txBody>
      </p:sp>
      <p:sp>
        <p:nvSpPr>
          <p:cNvPr id="7171" name="Content Placeholder 2">
            <a:extLst>
              <a:ext uri="{FF2B5EF4-FFF2-40B4-BE49-F238E27FC236}">
                <a16:creationId xmlns:a16="http://schemas.microsoft.com/office/drawing/2014/main" id="{75F73EAA-461F-4FE2-ADEC-6F6E8F03F111}"/>
              </a:ext>
            </a:extLst>
          </p:cNvPr>
          <p:cNvSpPr>
            <a:spLocks noGrp="1"/>
          </p:cNvSpPr>
          <p:nvPr>
            <p:ph idx="1"/>
          </p:nvPr>
        </p:nvSpPr>
        <p:spPr>
          <a:xfrm>
            <a:off x="684213" y="1621631"/>
            <a:ext cx="8534400" cy="3614737"/>
          </a:xfrm>
        </p:spPr>
        <p:txBody>
          <a:bodyPr/>
          <a:lstStyle/>
          <a:p>
            <a:pPr eaLnBrk="1" hangingPunct="1">
              <a:defRPr/>
            </a:pPr>
            <a:r>
              <a:rPr lang="en-GB" altLang="en-US" sz="2000" dirty="0">
                <a:latin typeface="Arial" panose="020B0604020202020204" pitchFamily="34" charset="0"/>
              </a:rPr>
              <a:t>Knowledge of common plastic surgery techniques and indications for medical management e.g. debridement, SSG, flaps</a:t>
            </a:r>
          </a:p>
          <a:p>
            <a:pPr marL="0" indent="0" eaLnBrk="1" hangingPunct="1">
              <a:buFont typeface="Wingdings 3" panose="05040102010807070707" pitchFamily="18" charset="2"/>
              <a:buNone/>
              <a:defRPr/>
            </a:pPr>
            <a:endParaRPr lang="en-GB" altLang="en-US" sz="2000" dirty="0">
              <a:latin typeface="Arial" panose="020B0604020202020204" pitchFamily="34" charset="0"/>
            </a:endParaRPr>
          </a:p>
          <a:p>
            <a:pPr eaLnBrk="1" hangingPunct="1">
              <a:defRPr/>
            </a:pPr>
            <a:r>
              <a:rPr lang="en-GB" altLang="en-US" sz="2000" dirty="0">
                <a:latin typeface="Arial" panose="020B0604020202020204" pitchFamily="34" charset="0"/>
              </a:rPr>
              <a:t>Knowledge of the implication of the above on physiotherapy interventions</a:t>
            </a:r>
          </a:p>
        </p:txBody>
      </p:sp>
      <p:pic>
        <p:nvPicPr>
          <p:cNvPr id="6" name="Audio 5">
            <a:hlinkClick r:id="" action="ppaction://media"/>
            <a:extLst>
              <a:ext uri="{FF2B5EF4-FFF2-40B4-BE49-F238E27FC236}">
                <a16:creationId xmlns:a16="http://schemas.microsoft.com/office/drawing/2014/main" id="{4951F488-CD25-4A0B-9968-7A22DCAAAB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020"/>
    </mc:Choice>
    <mc:Fallback>
      <p:transition spd="slow" advTm="18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87E36463-640E-43A0-AADB-A16528B36BB7}"/>
              </a:ext>
            </a:extLst>
          </p:cNvPr>
          <p:cNvSpPr>
            <a:spLocks noGrp="1"/>
          </p:cNvSpPr>
          <p:nvPr>
            <p:ph type="title"/>
          </p:nvPr>
        </p:nvSpPr>
        <p:spPr/>
        <p:txBody>
          <a:bodyPr/>
          <a:lstStyle/>
          <a:p>
            <a:r>
              <a:rPr lang="en-GB" altLang="en-US"/>
              <a:t>Pain		</a:t>
            </a:r>
          </a:p>
        </p:txBody>
      </p:sp>
      <p:sp>
        <p:nvSpPr>
          <p:cNvPr id="35843" name="Content Placeholder 2">
            <a:extLst>
              <a:ext uri="{FF2B5EF4-FFF2-40B4-BE49-F238E27FC236}">
                <a16:creationId xmlns:a16="http://schemas.microsoft.com/office/drawing/2014/main" id="{EFE64A8F-043B-4AFF-B711-E059A79A8608}"/>
              </a:ext>
            </a:extLst>
          </p:cNvPr>
          <p:cNvSpPr>
            <a:spLocks noGrp="1"/>
          </p:cNvSpPr>
          <p:nvPr>
            <p:ph idx="1"/>
          </p:nvPr>
        </p:nvSpPr>
        <p:spPr>
          <a:xfrm>
            <a:off x="677863" y="1550988"/>
            <a:ext cx="8596312" cy="4730750"/>
          </a:xfrm>
        </p:spPr>
        <p:txBody>
          <a:bodyPr/>
          <a:lstStyle/>
          <a:p>
            <a:r>
              <a:rPr lang="en-GB" altLang="en-US" sz="2000" dirty="0">
                <a:latin typeface="Arial" panose="020B0604020202020204" pitchFamily="34" charset="0"/>
                <a:cs typeface="Arial" panose="020B0604020202020204" pitchFamily="34" charset="0"/>
              </a:rPr>
              <a:t>As with all post op mobility, regular pain relief if key to ensure patients can partake in their rehab and progress. Patients may have nerve blocks, pain relief infusions and analgesia after flap reconstruction.</a:t>
            </a:r>
          </a:p>
          <a:p>
            <a:endParaRPr lang="en-GB" altLang="en-US" sz="2000" dirty="0">
              <a:latin typeface="Arial" panose="020B0604020202020204" pitchFamily="34" charset="0"/>
              <a:cs typeface="Arial" panose="020B0604020202020204" pitchFamily="34" charset="0"/>
            </a:endParaRPr>
          </a:p>
          <a:p>
            <a:r>
              <a:rPr lang="en-GB" altLang="en-US" sz="2000" dirty="0">
                <a:latin typeface="Arial" panose="020B0604020202020204" pitchFamily="34" charset="0"/>
                <a:cs typeface="Arial" panose="020B0604020202020204" pitchFamily="34" charset="0"/>
              </a:rPr>
              <a:t>Patients and likely to be painful at both the donor site and application site</a:t>
            </a:r>
          </a:p>
          <a:p>
            <a:endParaRPr lang="en-GB" altLang="en-US" sz="2000" dirty="0">
              <a:latin typeface="Arial" panose="020B0604020202020204" pitchFamily="34" charset="0"/>
              <a:cs typeface="Arial" panose="020B0604020202020204" pitchFamily="34" charset="0"/>
            </a:endParaRPr>
          </a:p>
          <a:p>
            <a:r>
              <a:rPr lang="en-GB" altLang="en-US" sz="2000" dirty="0">
                <a:latin typeface="Arial" panose="020B0604020202020204" pitchFamily="34" charset="0"/>
                <a:cs typeface="Arial" panose="020B0604020202020204" pitchFamily="34" charset="0"/>
              </a:rPr>
              <a:t>With grafts, the donor site tends to be more painful/uncomfortable for patients. Can be itchy when healing. When moving in bed or mobilising patients can find this uncomfortable. This will improve over ~2weeks when the dressings can then be removed</a:t>
            </a:r>
          </a:p>
          <a:p>
            <a:pPr marL="0" indent="0">
              <a:buNone/>
            </a:pPr>
            <a:endParaRPr lang="en-GB" altLang="en-US" sz="2000" dirty="0">
              <a:latin typeface="Arial" panose="020B0604020202020204" pitchFamily="34" charset="0"/>
              <a:cs typeface="Arial" panose="020B0604020202020204" pitchFamily="34" charset="0"/>
            </a:endParaRPr>
          </a:p>
        </p:txBody>
      </p:sp>
      <p:pic>
        <p:nvPicPr>
          <p:cNvPr id="14" name="Audio 13">
            <a:hlinkClick r:id="" action="ppaction://media"/>
            <a:extLst>
              <a:ext uri="{FF2B5EF4-FFF2-40B4-BE49-F238E27FC236}">
                <a16:creationId xmlns:a16="http://schemas.microsoft.com/office/drawing/2014/main" id="{914C85CA-2FF3-4D0B-9607-F8906E343F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2424"/>
    </mc:Choice>
    <mc:Fallback>
      <p:transition spd="slow" advTm="52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554DA1D1-3F76-462F-A6E3-204EE6D07DD9}"/>
              </a:ext>
            </a:extLst>
          </p:cNvPr>
          <p:cNvSpPr>
            <a:spLocks noGrp="1"/>
          </p:cNvSpPr>
          <p:nvPr>
            <p:ph type="title"/>
          </p:nvPr>
        </p:nvSpPr>
        <p:spPr/>
        <p:txBody>
          <a:bodyPr/>
          <a:lstStyle/>
          <a:p>
            <a:r>
              <a:rPr lang="en-GB" altLang="en-US">
                <a:latin typeface="Arial" panose="020B0604020202020204" pitchFamily="34" charset="0"/>
                <a:cs typeface="Arial" panose="020B0604020202020204" pitchFamily="34" charset="0"/>
              </a:rPr>
              <a:t>Understanding of structures moved and their original purpose</a:t>
            </a:r>
            <a:br>
              <a:rPr lang="en-GB" altLang="en-US">
                <a:latin typeface="Arial" panose="020B0604020202020204" pitchFamily="34" charset="0"/>
                <a:cs typeface="Arial" panose="020B0604020202020204" pitchFamily="34" charset="0"/>
              </a:rPr>
            </a:br>
            <a:endParaRPr lang="en-GB" altLang="en-US"/>
          </a:p>
        </p:txBody>
      </p:sp>
      <p:sp>
        <p:nvSpPr>
          <p:cNvPr id="37891" name="Content Placeholder 2">
            <a:extLst>
              <a:ext uri="{FF2B5EF4-FFF2-40B4-BE49-F238E27FC236}">
                <a16:creationId xmlns:a16="http://schemas.microsoft.com/office/drawing/2014/main" id="{7E1436DE-71E1-4B63-9842-30E1FBCB6635}"/>
              </a:ext>
            </a:extLst>
          </p:cNvPr>
          <p:cNvSpPr>
            <a:spLocks noGrp="1"/>
          </p:cNvSpPr>
          <p:nvPr>
            <p:ph idx="1"/>
          </p:nvPr>
        </p:nvSpPr>
        <p:spPr/>
        <p:txBody>
          <a:bodyPr/>
          <a:lstStyle/>
          <a:p>
            <a:pPr>
              <a:defRPr/>
            </a:pPr>
            <a:r>
              <a:rPr lang="en-GB" altLang="en-US" sz="2000" dirty="0">
                <a:solidFill>
                  <a:schemeClr val="tx1">
                    <a:lumMod val="75000"/>
                    <a:lumOff val="25000"/>
                  </a:schemeClr>
                </a:solidFill>
                <a:latin typeface="Arial" panose="020B0604020202020204" pitchFamily="34" charset="0"/>
                <a:cs typeface="Arial" panose="020B0604020202020204" pitchFamily="34" charset="0"/>
              </a:rPr>
              <a:t>Having a good understanding of the anatomy of where a flap has been taken from and where it has been placed is key in longer term rehab.</a:t>
            </a:r>
          </a:p>
          <a:p>
            <a:pPr>
              <a:defRPr/>
            </a:pPr>
            <a:r>
              <a:rPr lang="en-GB" altLang="en-US" sz="2000" dirty="0">
                <a:solidFill>
                  <a:schemeClr val="tx1">
                    <a:lumMod val="75000"/>
                    <a:lumOff val="25000"/>
                  </a:schemeClr>
                </a:solidFill>
                <a:latin typeface="Arial" panose="020B0604020202020204" pitchFamily="34" charset="0"/>
                <a:cs typeface="Arial" panose="020B0604020202020204" pitchFamily="34" charset="0"/>
              </a:rPr>
              <a:t>Example: If patient is tennis player or swimmer and they have had </a:t>
            </a:r>
            <a:r>
              <a:rPr lang="en-GB" altLang="en-US" sz="2000" dirty="0" err="1">
                <a:solidFill>
                  <a:schemeClr val="tx1">
                    <a:lumMod val="75000"/>
                    <a:lumOff val="25000"/>
                  </a:schemeClr>
                </a:solidFill>
                <a:latin typeface="Arial" panose="020B0604020202020204" pitchFamily="34" charset="0"/>
                <a:cs typeface="Arial" panose="020B0604020202020204" pitchFamily="34" charset="0"/>
              </a:rPr>
              <a:t>Lat</a:t>
            </a:r>
            <a:r>
              <a:rPr lang="en-GB" altLang="en-US" sz="2000" dirty="0">
                <a:solidFill>
                  <a:schemeClr val="tx1">
                    <a:lumMod val="75000"/>
                    <a:lumOff val="25000"/>
                  </a:schemeClr>
                </a:solidFill>
                <a:latin typeface="Arial" panose="020B0604020202020204" pitchFamily="34" charset="0"/>
                <a:cs typeface="Arial" panose="020B0604020202020204" pitchFamily="34" charset="0"/>
              </a:rPr>
              <a:t> Dorsi flap, this will be significantly affected due to the role this muscle plays in these sports. </a:t>
            </a:r>
          </a:p>
          <a:p>
            <a:pPr>
              <a:defRPr/>
            </a:pPr>
            <a:r>
              <a:rPr lang="en-GB" altLang="en-US" sz="2000" dirty="0">
                <a:solidFill>
                  <a:schemeClr val="tx1">
                    <a:lumMod val="75000"/>
                    <a:lumOff val="25000"/>
                  </a:schemeClr>
                </a:solidFill>
                <a:latin typeface="Arial" panose="020B0604020202020204" pitchFamily="34" charset="0"/>
                <a:cs typeface="Arial" panose="020B0604020202020204" pitchFamily="34" charset="0"/>
              </a:rPr>
              <a:t>Once a structure has been moved there may also be a tight closure of the wound which may limit rehab as it will likely take time and gradual stretching to relax surrounding skin to flexible movement. </a:t>
            </a:r>
          </a:p>
        </p:txBody>
      </p:sp>
      <p:pic>
        <p:nvPicPr>
          <p:cNvPr id="8" name="Audio 7">
            <a:hlinkClick r:id="" action="ppaction://media"/>
            <a:extLst>
              <a:ext uri="{FF2B5EF4-FFF2-40B4-BE49-F238E27FC236}">
                <a16:creationId xmlns:a16="http://schemas.microsoft.com/office/drawing/2014/main" id="{0A52C7D0-90A2-4AE9-AAF3-1462B207E6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9048"/>
    </mc:Choice>
    <mc:Fallback>
      <p:transition spd="slow" advTm="49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A9E6BD22-6628-4D73-B4CE-AE4377DF36E2}"/>
              </a:ext>
            </a:extLst>
          </p:cNvPr>
          <p:cNvSpPr>
            <a:spLocks noGrp="1"/>
          </p:cNvSpPr>
          <p:nvPr>
            <p:ph type="title"/>
          </p:nvPr>
        </p:nvSpPr>
        <p:spPr/>
        <p:txBody>
          <a:bodyPr/>
          <a:lstStyle/>
          <a:p>
            <a:r>
              <a:rPr lang="en-GB" altLang="en-US">
                <a:latin typeface="Arial" panose="020B0604020202020204" pitchFamily="34" charset="0"/>
                <a:cs typeface="Arial" panose="020B0604020202020204" pitchFamily="34" charset="0"/>
              </a:rPr>
              <a:t>“Bedding in” time</a:t>
            </a:r>
            <a:br>
              <a:rPr lang="en-GB" altLang="en-US">
                <a:latin typeface="Arial" panose="020B0604020202020204" pitchFamily="34" charset="0"/>
                <a:cs typeface="Arial" panose="020B0604020202020204" pitchFamily="34" charset="0"/>
              </a:rPr>
            </a:br>
            <a:endParaRPr lang="en-GB" altLang="en-US"/>
          </a:p>
        </p:txBody>
      </p:sp>
      <p:sp>
        <p:nvSpPr>
          <p:cNvPr id="36867" name="Content Placeholder 2">
            <a:extLst>
              <a:ext uri="{FF2B5EF4-FFF2-40B4-BE49-F238E27FC236}">
                <a16:creationId xmlns:a16="http://schemas.microsoft.com/office/drawing/2014/main" id="{226FC8DE-75AD-43F3-9A98-1D1049BB3831}"/>
              </a:ext>
            </a:extLst>
          </p:cNvPr>
          <p:cNvSpPr>
            <a:spLocks noGrp="1"/>
          </p:cNvSpPr>
          <p:nvPr>
            <p:ph idx="1"/>
          </p:nvPr>
        </p:nvSpPr>
        <p:spPr>
          <a:xfrm>
            <a:off x="677863" y="1685925"/>
            <a:ext cx="8596312" cy="3881438"/>
          </a:xfrm>
        </p:spPr>
        <p:txBody>
          <a:bodyPr/>
          <a:lstStyle/>
          <a:p>
            <a:r>
              <a:rPr lang="en-GB" altLang="en-US" sz="2000" dirty="0">
                <a:latin typeface="Arial" panose="020B0604020202020204" pitchFamily="34" charset="0"/>
                <a:cs typeface="Arial" panose="020B0604020202020204" pitchFamily="34" charset="0"/>
              </a:rPr>
              <a:t>Read post op plan for instructions on mobilisation. Surgeons are normally very specific on when they would like patients to begin to mobilise. </a:t>
            </a:r>
          </a:p>
          <a:p>
            <a:r>
              <a:rPr lang="en-GB" altLang="en-US" sz="2000" dirty="0">
                <a:latin typeface="Arial" panose="020B0604020202020204" pitchFamily="34" charset="0"/>
                <a:cs typeface="Arial" panose="020B0604020202020204" pitchFamily="34" charset="0"/>
              </a:rPr>
              <a:t>Likely period of bedding in from ~1-7 days depending on graft/flap, location of graft/flap, stability of anastomosis (for flap) and patients compliance to treatment and rehab. </a:t>
            </a:r>
          </a:p>
          <a:p>
            <a:r>
              <a:rPr lang="en-GB" altLang="en-US" sz="2000" dirty="0">
                <a:latin typeface="Arial" panose="020B0604020202020204" pitchFamily="34" charset="0"/>
                <a:cs typeface="Arial" panose="020B0604020202020204" pitchFamily="34" charset="0"/>
              </a:rPr>
              <a:t>Once this period is over the patient can gradually increase level of mobility. </a:t>
            </a:r>
          </a:p>
          <a:p>
            <a:r>
              <a:rPr lang="en-GB" altLang="en-US" sz="2000" dirty="0">
                <a:latin typeface="Arial" panose="020B0604020202020204" pitchFamily="34" charset="0"/>
                <a:cs typeface="Arial" panose="020B0604020202020204" pitchFamily="34" charset="0"/>
              </a:rPr>
              <a:t>Occasionally consultants may shorten or extend bedding in period for a variety of reasons; poor/fast healing, bleeding, patient compliance. </a:t>
            </a:r>
          </a:p>
        </p:txBody>
      </p:sp>
      <p:pic>
        <p:nvPicPr>
          <p:cNvPr id="15" name="Audio 14">
            <a:hlinkClick r:id="" action="ppaction://media"/>
            <a:extLst>
              <a:ext uri="{FF2B5EF4-FFF2-40B4-BE49-F238E27FC236}">
                <a16:creationId xmlns:a16="http://schemas.microsoft.com/office/drawing/2014/main" id="{1C9B50C0-49EF-4144-91D9-54EDCDBEB8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2861"/>
    </mc:Choice>
    <mc:Fallback>
      <p:transition spd="slow" advTm="52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52982-FF2C-406F-A9FB-2F8C4F936BBC}"/>
              </a:ext>
            </a:extLst>
          </p:cNvPr>
          <p:cNvSpPr>
            <a:spLocks noGrp="1"/>
          </p:cNvSpPr>
          <p:nvPr>
            <p:ph type="title"/>
          </p:nvPr>
        </p:nvSpPr>
        <p:spPr/>
        <p:txBody>
          <a:bodyPr/>
          <a:lstStyle/>
          <a:p>
            <a:r>
              <a:rPr lang="en-GB" dirty="0"/>
              <a:t>Dangling</a:t>
            </a:r>
          </a:p>
        </p:txBody>
      </p:sp>
      <p:pic>
        <p:nvPicPr>
          <p:cNvPr id="74754" name="Picture 2" descr="Dangling protocol for patients in group A in the free flap group | Download  Scientific Diagram">
            <a:extLst>
              <a:ext uri="{FF2B5EF4-FFF2-40B4-BE49-F238E27FC236}">
                <a16:creationId xmlns:a16="http://schemas.microsoft.com/office/drawing/2014/main" id="{F6D72168-FA17-4CD7-95EF-5EC5D35E8B1C}"/>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079626" y="1930400"/>
            <a:ext cx="7792786" cy="3485662"/>
          </a:xfrm>
          <a:prstGeom prst="rect">
            <a:avLst/>
          </a:prstGeom>
          <a:noFill/>
          <a:extLst>
            <a:ext uri="{909E8E84-426E-40DD-AFC4-6F175D3DCCD1}">
              <a14:hiddenFill xmlns:a14="http://schemas.microsoft.com/office/drawing/2010/main">
                <a:solidFill>
                  <a:srgbClr val="FFFFFF"/>
                </a:solidFill>
              </a14:hiddenFill>
            </a:ext>
          </a:extLst>
        </p:spPr>
      </p:pic>
      <p:pic>
        <p:nvPicPr>
          <p:cNvPr id="14" name="Audio 13">
            <a:hlinkClick r:id="" action="ppaction://media"/>
            <a:extLst>
              <a:ext uri="{FF2B5EF4-FFF2-40B4-BE49-F238E27FC236}">
                <a16:creationId xmlns:a16="http://schemas.microsoft.com/office/drawing/2014/main" id="{6FBDA947-AD7F-41E4-AA09-B77E9CB2DD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02373292"/>
      </p:ext>
    </p:extLst>
  </p:cSld>
  <p:clrMapOvr>
    <a:masterClrMapping/>
  </p:clrMapOvr>
  <mc:AlternateContent xmlns:mc="http://schemas.openxmlformats.org/markup-compatibility/2006">
    <mc:Choice xmlns:p14="http://schemas.microsoft.com/office/powerpoint/2010/main" Requires="p14">
      <p:transition spd="slow" p14:dur="2000" advTm="64471"/>
    </mc:Choice>
    <mc:Fallback>
      <p:transition spd="slow" advTm="64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73611EEB-E628-4C68-81D5-CD4AA0C29065}"/>
              </a:ext>
            </a:extLst>
          </p:cNvPr>
          <p:cNvSpPr>
            <a:spLocks noGrp="1"/>
          </p:cNvSpPr>
          <p:nvPr>
            <p:ph type="title"/>
          </p:nvPr>
        </p:nvSpPr>
        <p:spPr>
          <a:xfrm>
            <a:off x="677863" y="609600"/>
            <a:ext cx="8596312" cy="931863"/>
          </a:xfrm>
        </p:spPr>
        <p:txBody>
          <a:bodyPr/>
          <a:lstStyle/>
          <a:p>
            <a:r>
              <a:rPr lang="en-GB" altLang="en-US">
                <a:latin typeface="Arial" panose="020B0604020202020204" pitchFamily="34" charset="0"/>
                <a:cs typeface="Arial" panose="020B0604020202020204" pitchFamily="34" charset="0"/>
              </a:rPr>
              <a:t>Capillary refill</a:t>
            </a:r>
            <a:endParaRPr lang="en-GB" altLang="en-US"/>
          </a:p>
        </p:txBody>
      </p:sp>
      <p:sp>
        <p:nvSpPr>
          <p:cNvPr id="38915" name="Content Placeholder 2">
            <a:extLst>
              <a:ext uri="{FF2B5EF4-FFF2-40B4-BE49-F238E27FC236}">
                <a16:creationId xmlns:a16="http://schemas.microsoft.com/office/drawing/2014/main" id="{E4D4E8BC-4BB2-4ABA-B5DE-CC7D80628DCA}"/>
              </a:ext>
            </a:extLst>
          </p:cNvPr>
          <p:cNvSpPr>
            <a:spLocks noGrp="1"/>
          </p:cNvSpPr>
          <p:nvPr>
            <p:ph idx="1"/>
          </p:nvPr>
        </p:nvSpPr>
        <p:spPr>
          <a:xfrm>
            <a:off x="677863" y="1804988"/>
            <a:ext cx="3978275" cy="4273550"/>
          </a:xfrm>
        </p:spPr>
        <p:txBody>
          <a:bodyPr/>
          <a:lstStyle/>
          <a:p>
            <a:pPr>
              <a:defRPr/>
            </a:pPr>
            <a:r>
              <a:rPr lang="en-GB" altLang="en-US" sz="2000" dirty="0">
                <a:solidFill>
                  <a:schemeClr val="tx1">
                    <a:lumMod val="75000"/>
                    <a:lumOff val="25000"/>
                  </a:schemeClr>
                </a:solidFill>
                <a:latin typeface="Arial" panose="020B0604020202020204" pitchFamily="34" charset="0"/>
                <a:cs typeface="Arial" panose="020B0604020202020204" pitchFamily="34" charset="0"/>
              </a:rPr>
              <a:t>The capillary refill time is generally thought to be the quickest assessment of early </a:t>
            </a:r>
            <a:r>
              <a:rPr lang="en-GB" altLang="en-US" sz="2000" dirty="0" err="1">
                <a:solidFill>
                  <a:schemeClr val="tx1">
                    <a:lumMod val="75000"/>
                    <a:lumOff val="25000"/>
                  </a:schemeClr>
                </a:solidFill>
                <a:latin typeface="Arial" panose="020B0604020202020204" pitchFamily="34" charset="0"/>
                <a:cs typeface="Arial" panose="020B0604020202020204" pitchFamily="34" charset="0"/>
              </a:rPr>
              <a:t>hypoperfusion</a:t>
            </a:r>
            <a:r>
              <a:rPr lang="en-GB" altLang="en-US" sz="2000" dirty="0">
                <a:solidFill>
                  <a:schemeClr val="tx1">
                    <a:lumMod val="75000"/>
                    <a:lumOff val="25000"/>
                  </a:schemeClr>
                </a:solidFill>
                <a:latin typeface="Arial" panose="020B0604020202020204" pitchFamily="34" charset="0"/>
                <a:cs typeface="Arial" panose="020B0604020202020204" pitchFamily="34" charset="0"/>
              </a:rPr>
              <a:t>. A delay in the capillary refill time (&gt;2 seconds) indicates </a:t>
            </a:r>
            <a:r>
              <a:rPr lang="en-GB" altLang="en-US" sz="2000" dirty="0" err="1">
                <a:solidFill>
                  <a:schemeClr val="tx1">
                    <a:lumMod val="75000"/>
                    <a:lumOff val="25000"/>
                  </a:schemeClr>
                </a:solidFill>
                <a:latin typeface="Arial" panose="020B0604020202020204" pitchFamily="34" charset="0"/>
                <a:cs typeface="Arial" panose="020B0604020202020204" pitchFamily="34" charset="0"/>
              </a:rPr>
              <a:t>hypoperfusion</a:t>
            </a:r>
            <a:r>
              <a:rPr lang="en-GB" altLang="en-US" sz="2000" dirty="0">
                <a:solidFill>
                  <a:schemeClr val="tx1">
                    <a:lumMod val="75000"/>
                    <a:lumOff val="25000"/>
                  </a:schemeClr>
                </a:solidFill>
                <a:latin typeface="Arial" panose="020B0604020202020204" pitchFamily="34" charset="0"/>
                <a:cs typeface="Arial" panose="020B0604020202020204" pitchFamily="34" charset="0"/>
              </a:rPr>
              <a:t> of the skin.</a:t>
            </a:r>
          </a:p>
          <a:p>
            <a:pPr>
              <a:defRPr/>
            </a:pPr>
            <a:r>
              <a:rPr lang="en-GB" altLang="en-US" sz="2000" dirty="0">
                <a:solidFill>
                  <a:schemeClr val="tx1">
                    <a:lumMod val="75000"/>
                    <a:lumOff val="25000"/>
                  </a:schemeClr>
                </a:solidFill>
                <a:latin typeface="Arial" panose="020B0604020202020204" pitchFamily="34" charset="0"/>
                <a:cs typeface="Arial" panose="020B0604020202020204" pitchFamily="34" charset="0"/>
              </a:rPr>
              <a:t>Poor capillary refill can result in potential delayed healing and, in extreme case, flap failure if not identified early enough. </a:t>
            </a:r>
          </a:p>
          <a:p>
            <a:pPr>
              <a:defRPr/>
            </a:pPr>
            <a:endParaRPr lang="en-GB" altLang="en-US" sz="2000" dirty="0">
              <a:latin typeface="Arial" panose="020B0604020202020204" pitchFamily="34" charset="0"/>
              <a:cs typeface="Arial" panose="020B0604020202020204" pitchFamily="34" charset="0"/>
            </a:endParaRPr>
          </a:p>
        </p:txBody>
      </p:sp>
      <p:pic>
        <p:nvPicPr>
          <p:cNvPr id="38916" name="Picture 2">
            <a:extLst>
              <a:ext uri="{FF2B5EF4-FFF2-40B4-BE49-F238E27FC236}">
                <a16:creationId xmlns:a16="http://schemas.microsoft.com/office/drawing/2014/main" id="{8F74049F-F892-4B41-9949-55A06068766A}"/>
              </a:ext>
            </a:extLst>
          </p:cNvPr>
          <p:cNvPicPr>
            <a:picLocks noChangeAspect="1"/>
          </p:cNvPicPr>
          <p:nvPr/>
        </p:nvPicPr>
        <p:blipFill>
          <a:blip r:embed="rId4">
            <a:extLst>
              <a:ext uri="{28A0092B-C50C-407E-A947-70E740481C1C}">
                <a14:useLocalDpi xmlns:a14="http://schemas.microsoft.com/office/drawing/2010/main" val="0"/>
              </a:ext>
            </a:extLst>
          </a:blip>
          <a:srcRect t="9673"/>
          <a:stretch>
            <a:fillRect/>
          </a:stretch>
        </p:blipFill>
        <p:spPr bwMode="auto">
          <a:xfrm>
            <a:off x="4656138" y="1804988"/>
            <a:ext cx="6980237" cy="370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6856A427-5908-4523-972A-52F4AFBF57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6437"/>
    </mc:Choice>
    <mc:Fallback>
      <p:transition spd="slow" advTm="36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3E5D66DB-417D-4E96-B63A-B0E384810F9E}"/>
              </a:ext>
            </a:extLst>
          </p:cNvPr>
          <p:cNvSpPr>
            <a:spLocks noGrp="1"/>
          </p:cNvSpPr>
          <p:nvPr>
            <p:ph type="title"/>
          </p:nvPr>
        </p:nvSpPr>
        <p:spPr/>
        <p:txBody>
          <a:bodyPr/>
          <a:lstStyle/>
          <a:p>
            <a:r>
              <a:rPr lang="en-GB" altLang="en-US">
                <a:latin typeface="Arial" panose="020B0604020202020204" pitchFamily="34" charset="0"/>
                <a:cs typeface="Arial" panose="020B0604020202020204" pitchFamily="34" charset="0"/>
              </a:rPr>
              <a:t>Graft Failure</a:t>
            </a:r>
            <a:endParaRPr lang="en-GB" altLang="en-US"/>
          </a:p>
        </p:txBody>
      </p:sp>
      <p:sp>
        <p:nvSpPr>
          <p:cNvPr id="39939" name="Content Placeholder 2">
            <a:extLst>
              <a:ext uri="{FF2B5EF4-FFF2-40B4-BE49-F238E27FC236}">
                <a16:creationId xmlns:a16="http://schemas.microsoft.com/office/drawing/2014/main" id="{7FE63C25-F8EC-45EB-86D3-9450FA510D50}"/>
              </a:ext>
            </a:extLst>
          </p:cNvPr>
          <p:cNvSpPr>
            <a:spLocks noGrp="1"/>
          </p:cNvSpPr>
          <p:nvPr>
            <p:ph idx="1"/>
          </p:nvPr>
        </p:nvSpPr>
        <p:spPr>
          <a:xfrm>
            <a:off x="677863" y="1930400"/>
            <a:ext cx="5181600" cy="4460875"/>
          </a:xfrm>
        </p:spPr>
        <p:txBody>
          <a:bodyPr/>
          <a:lstStyle/>
          <a:p>
            <a:pPr>
              <a:defRPr/>
            </a:pPr>
            <a:r>
              <a:rPr lang="en-GB" altLang="en-US" sz="2000" dirty="0">
                <a:solidFill>
                  <a:schemeClr val="tx1">
                    <a:lumMod val="75000"/>
                    <a:lumOff val="25000"/>
                  </a:schemeClr>
                </a:solidFill>
                <a:latin typeface="Arial" panose="020B0604020202020204" pitchFamily="34" charset="0"/>
                <a:cs typeface="Arial" panose="020B0604020202020204" pitchFamily="34" charset="0"/>
              </a:rPr>
              <a:t>The most common cause of graft failure is movement, which detaches any new blood vessel growth into the graft, depriving it of oxygen and nutrients. This complication causes fluid/blood collection between the graft and the graft site causing the graft to shear off. </a:t>
            </a:r>
          </a:p>
          <a:p>
            <a:pPr>
              <a:defRPr/>
            </a:pPr>
            <a:r>
              <a:rPr lang="en-GB" altLang="en-US" sz="2000" dirty="0">
                <a:solidFill>
                  <a:schemeClr val="tx1">
                    <a:lumMod val="75000"/>
                    <a:lumOff val="25000"/>
                  </a:schemeClr>
                </a:solidFill>
                <a:latin typeface="Arial" panose="020B0604020202020204" pitchFamily="34" charset="0"/>
                <a:cs typeface="Arial" panose="020B0604020202020204" pitchFamily="34" charset="0"/>
              </a:rPr>
              <a:t>Infection of graft site can cause graft failure. </a:t>
            </a:r>
            <a:r>
              <a:rPr lang="en-GB" sz="2000" dirty="0">
                <a:solidFill>
                  <a:schemeClr val="tx1">
                    <a:lumMod val="75000"/>
                    <a:lumOff val="25000"/>
                  </a:schemeClr>
                </a:solidFill>
                <a:latin typeface="Arial" panose="020B0604020202020204" pitchFamily="34" charset="0"/>
                <a:cs typeface="Arial" panose="020B0604020202020204" pitchFamily="34" charset="0"/>
              </a:rPr>
              <a:t>If infection is suspected cultures are taken from the graft site to determine the most appropriate antibiotic for use.</a:t>
            </a:r>
            <a:endParaRPr lang="en-GB" altLang="en-US" sz="20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39941" name="Picture 5" descr="A section of failing skin graft that didn't take on a full thickness burn :  MedicalGore">
            <a:extLst>
              <a:ext uri="{FF2B5EF4-FFF2-40B4-BE49-F238E27FC236}">
                <a16:creationId xmlns:a16="http://schemas.microsoft.com/office/drawing/2014/main" id="{1F669D53-A0F1-4B3F-82F1-6EF250AA69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3957" y="1270000"/>
            <a:ext cx="3695700" cy="49276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33F97F37-D97D-4723-AA48-E0C30D1DD2C5}"/>
              </a:ext>
            </a:extLst>
          </p:cNvPr>
          <p:cNvCxnSpPr/>
          <p:nvPr/>
        </p:nvCxnSpPr>
        <p:spPr>
          <a:xfrm>
            <a:off x="6332539" y="1008185"/>
            <a:ext cx="1662599" cy="1406769"/>
          </a:xfrm>
          <a:prstGeom prst="straightConnector1">
            <a:avLst/>
          </a:prstGeom>
          <a:ln w="952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 name="Straight Arrow Connector 4">
            <a:extLst>
              <a:ext uri="{FF2B5EF4-FFF2-40B4-BE49-F238E27FC236}">
                <a16:creationId xmlns:a16="http://schemas.microsoft.com/office/drawing/2014/main" id="{1CBC4FCC-DB74-4664-97B3-09E2CC96AA27}"/>
              </a:ext>
            </a:extLst>
          </p:cNvPr>
          <p:cNvCxnSpPr/>
          <p:nvPr/>
        </p:nvCxnSpPr>
        <p:spPr>
          <a:xfrm>
            <a:off x="9274175" y="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Audio 12">
            <a:hlinkClick r:id="" action="ppaction://media"/>
            <a:extLst>
              <a:ext uri="{FF2B5EF4-FFF2-40B4-BE49-F238E27FC236}">
                <a16:creationId xmlns:a16="http://schemas.microsoft.com/office/drawing/2014/main" id="{95911BCA-1193-499C-9BC3-D8AA011F2F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3247"/>
    </mc:Choice>
    <mc:Fallback>
      <p:transition spd="slow" advTm="43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13369EDA-3F22-465F-8FB1-5B5388311608}"/>
              </a:ext>
            </a:extLst>
          </p:cNvPr>
          <p:cNvSpPr>
            <a:spLocks noGrp="1"/>
          </p:cNvSpPr>
          <p:nvPr>
            <p:ph type="title"/>
          </p:nvPr>
        </p:nvSpPr>
        <p:spPr/>
        <p:txBody>
          <a:bodyPr/>
          <a:lstStyle/>
          <a:p>
            <a:r>
              <a:rPr lang="en-GB" altLang="en-US"/>
              <a:t>Flap Failure</a:t>
            </a:r>
          </a:p>
        </p:txBody>
      </p:sp>
      <p:sp>
        <p:nvSpPr>
          <p:cNvPr id="40963" name="Content Placeholder 2">
            <a:extLst>
              <a:ext uri="{FF2B5EF4-FFF2-40B4-BE49-F238E27FC236}">
                <a16:creationId xmlns:a16="http://schemas.microsoft.com/office/drawing/2014/main" id="{8A9DC259-350D-4197-9B28-1DCF4431E226}"/>
              </a:ext>
            </a:extLst>
          </p:cNvPr>
          <p:cNvSpPr txBox="1">
            <a:spLocks/>
          </p:cNvSpPr>
          <p:nvPr/>
        </p:nvSpPr>
        <p:spPr bwMode="auto">
          <a:xfrm>
            <a:off x="328613" y="1930400"/>
            <a:ext cx="9294812"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r>
              <a:rPr lang="en-GB" altLang="en-US" sz="2000" dirty="0">
                <a:latin typeface="Arial" panose="020B0604020202020204" pitchFamily="34" charset="0"/>
                <a:cs typeface="Arial" panose="020B0604020202020204" pitchFamily="34" charset="0"/>
              </a:rPr>
              <a:t>Vascular compromise of free flaps most commonly occurs in the immediate postoperative period in association with failure of the anastomosis. </a:t>
            </a:r>
          </a:p>
          <a:p>
            <a:r>
              <a:rPr lang="en-GB" altLang="en-US" sz="2000" dirty="0">
                <a:latin typeface="Arial" panose="020B0604020202020204" pitchFamily="34" charset="0"/>
                <a:cs typeface="Arial" panose="020B0604020202020204" pitchFamily="34" charset="0"/>
              </a:rPr>
              <a:t>Vascular compromise can be diagnosed by inspection for colour change, diminished capillary refill, temperature, oedema, and general appearance.</a:t>
            </a:r>
          </a:p>
          <a:p>
            <a:r>
              <a:rPr lang="en-GB" altLang="en-US" sz="2000" dirty="0">
                <a:latin typeface="Arial" panose="020B0604020202020204" pitchFamily="34" charset="0"/>
                <a:cs typeface="Arial" panose="020B0604020202020204" pitchFamily="34" charset="0"/>
              </a:rPr>
              <a:t>Hematoma or seroma, i.e., collections of blood or fluid can collect under the flap causing poor vascularisation of the anastomosis and subsequent flap failure. </a:t>
            </a:r>
          </a:p>
          <a:p>
            <a:endParaRPr lang="en-GB" altLang="en-US" sz="2000" dirty="0">
              <a:latin typeface="Arial" panose="020B0604020202020204" pitchFamily="34" charset="0"/>
              <a:cs typeface="Arial" panose="020B0604020202020204" pitchFamily="34" charset="0"/>
            </a:endParaRPr>
          </a:p>
        </p:txBody>
      </p:sp>
      <p:pic>
        <p:nvPicPr>
          <p:cNvPr id="40965" name="Picture 5" descr="Tissue defect closed with a. radialis free flap before and after... |  Download Scientific Diagram">
            <a:extLst>
              <a:ext uri="{FF2B5EF4-FFF2-40B4-BE49-F238E27FC236}">
                <a16:creationId xmlns:a16="http://schemas.microsoft.com/office/drawing/2014/main" id="{C0A2888D-C315-4384-8228-02D2C1E2D1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4167612"/>
            <a:ext cx="7236802" cy="2690388"/>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DD042D80-9D72-42E7-9AEF-5F20DD4B83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0968"/>
    </mc:Choice>
    <mc:Fallback>
      <p:transition spd="slow" advTm="50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55297-FFD6-4FCF-9F16-BF3160D1C145}"/>
              </a:ext>
            </a:extLst>
          </p:cNvPr>
          <p:cNvSpPr>
            <a:spLocks noGrp="1"/>
          </p:cNvSpPr>
          <p:nvPr>
            <p:ph type="title"/>
          </p:nvPr>
        </p:nvSpPr>
        <p:spPr>
          <a:xfrm>
            <a:off x="677863" y="609599"/>
            <a:ext cx="10505952" cy="4079631"/>
          </a:xfrm>
        </p:spPr>
        <p:txBody>
          <a:bodyPr/>
          <a:lstStyle/>
          <a:p>
            <a:pPr algn="ctr"/>
            <a:br>
              <a:rPr lang="en-GB" dirty="0"/>
            </a:br>
            <a:br>
              <a:rPr lang="en-GB" dirty="0"/>
            </a:br>
            <a:r>
              <a:rPr lang="en-GB" dirty="0"/>
              <a:t>Thank you</a:t>
            </a:r>
            <a:br>
              <a:rPr lang="en-GB" dirty="0"/>
            </a:br>
            <a:br>
              <a:rPr lang="en-GB" dirty="0"/>
            </a:br>
            <a:r>
              <a:rPr lang="en-GB" dirty="0"/>
              <a:t>Questions: </a:t>
            </a:r>
            <a:br>
              <a:rPr lang="en-GB" dirty="0"/>
            </a:br>
            <a:r>
              <a:rPr lang="en-GB" dirty="0"/>
              <a:t>Jordann.Connaghan@ggc.scot.nhs.uk</a:t>
            </a:r>
          </a:p>
        </p:txBody>
      </p:sp>
      <p:pic>
        <p:nvPicPr>
          <p:cNvPr id="12" name="Audio 11">
            <a:hlinkClick r:id="" action="ppaction://media"/>
            <a:extLst>
              <a:ext uri="{FF2B5EF4-FFF2-40B4-BE49-F238E27FC236}">
                <a16:creationId xmlns:a16="http://schemas.microsoft.com/office/drawing/2014/main" id="{035847CB-7DFE-45A8-8C22-FB5011FE57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7775314"/>
      </p:ext>
    </p:extLst>
  </p:cSld>
  <p:clrMapOvr>
    <a:masterClrMapping/>
  </p:clrMapOvr>
  <mc:AlternateContent xmlns:mc="http://schemas.openxmlformats.org/markup-compatibility/2006">
    <mc:Choice xmlns:p14="http://schemas.microsoft.com/office/powerpoint/2010/main" Requires="p14">
      <p:transition spd="slow" p14:dur="2000" advTm="16377"/>
    </mc:Choice>
    <mc:Fallback>
      <p:transition spd="slow" advTm="16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56BE73E6-B7AD-46FC-AF19-52A5C77F8C29}"/>
              </a:ext>
            </a:extLst>
          </p:cNvPr>
          <p:cNvSpPr>
            <a:spLocks noGrp="1"/>
          </p:cNvSpPr>
          <p:nvPr>
            <p:ph type="title"/>
          </p:nvPr>
        </p:nvSpPr>
        <p:spPr/>
        <p:txBody>
          <a:bodyPr/>
          <a:lstStyle/>
          <a:p>
            <a:pPr eaLnBrk="1" hangingPunct="1"/>
            <a:r>
              <a:rPr lang="en-GB" altLang="en-US"/>
              <a:t>Major Trauma Network </a:t>
            </a:r>
            <a:br>
              <a:rPr lang="en-GB" altLang="en-US"/>
            </a:br>
            <a:endParaRPr lang="en-GB" altLang="en-US"/>
          </a:p>
        </p:txBody>
      </p:sp>
      <p:sp>
        <p:nvSpPr>
          <p:cNvPr id="9219" name="Content Placeholder 2">
            <a:extLst>
              <a:ext uri="{FF2B5EF4-FFF2-40B4-BE49-F238E27FC236}">
                <a16:creationId xmlns:a16="http://schemas.microsoft.com/office/drawing/2014/main" id="{E03C1D61-2191-49FC-A20D-46B07876D0B6}"/>
              </a:ext>
            </a:extLst>
          </p:cNvPr>
          <p:cNvSpPr>
            <a:spLocks noGrp="1"/>
          </p:cNvSpPr>
          <p:nvPr>
            <p:ph idx="1"/>
          </p:nvPr>
        </p:nvSpPr>
        <p:spPr>
          <a:xfrm>
            <a:off x="838200" y="1836738"/>
            <a:ext cx="4044950" cy="4351337"/>
          </a:xfrm>
        </p:spPr>
        <p:txBody>
          <a:bodyPr/>
          <a:lstStyle/>
          <a:p>
            <a:pPr eaLnBrk="1" hangingPunct="1"/>
            <a:r>
              <a:rPr lang="en-GB" altLang="en-US" sz="2000" dirty="0">
                <a:latin typeface="Arial" panose="020B0604020202020204" pitchFamily="34" charset="0"/>
                <a:cs typeface="Arial" panose="020B0604020202020204" pitchFamily="34" charset="0"/>
              </a:rPr>
              <a:t>15-25% all Major Trauma Surgical admissions involve plastics. </a:t>
            </a:r>
          </a:p>
          <a:p>
            <a:pPr eaLnBrk="1" hangingPunct="1">
              <a:buFont typeface="Arial" panose="020B0604020202020204" pitchFamily="34" charset="0"/>
              <a:buNone/>
            </a:pPr>
            <a:endParaRPr lang="en-GB" altLang="en-US" sz="2000" dirty="0">
              <a:latin typeface="Arial" panose="020B0604020202020204" pitchFamily="34" charset="0"/>
              <a:cs typeface="Arial" panose="020B0604020202020204" pitchFamily="34" charset="0"/>
            </a:endParaRPr>
          </a:p>
          <a:p>
            <a:pPr eaLnBrk="1" hangingPunct="1"/>
            <a:r>
              <a:rPr lang="en-GB" altLang="en-US" sz="2000" dirty="0">
                <a:latin typeface="Arial" panose="020B0604020202020204" pitchFamily="34" charset="0"/>
                <a:cs typeface="Arial" panose="020B0604020202020204" pitchFamily="34" charset="0"/>
              </a:rPr>
              <a:t>Lack of plastics in MT could be deemed a national clinical risk</a:t>
            </a:r>
          </a:p>
          <a:p>
            <a:pPr eaLnBrk="1" hangingPunct="1"/>
            <a:endParaRPr lang="en-GB" altLang="en-US" sz="2000" dirty="0">
              <a:latin typeface="Arial" panose="020B0604020202020204" pitchFamily="34" charset="0"/>
              <a:cs typeface="Arial" panose="020B0604020202020204" pitchFamily="34" charset="0"/>
            </a:endParaRPr>
          </a:p>
          <a:p>
            <a:pPr eaLnBrk="1" hangingPunct="1"/>
            <a:r>
              <a:rPr lang="en-GB" altLang="en-US" sz="2000" dirty="0">
                <a:latin typeface="Arial" panose="020B0604020202020204" pitchFamily="34" charset="0"/>
                <a:cs typeface="Arial" panose="020B0604020202020204" pitchFamily="34" charset="0"/>
              </a:rPr>
              <a:t>Plastic Surgeons work closely with both the orthopaedic and vascular team in the limb saving and limb salvaging after major trauma. </a:t>
            </a:r>
          </a:p>
        </p:txBody>
      </p:sp>
      <p:pic>
        <p:nvPicPr>
          <p:cNvPr id="9220" name="Picture 1">
            <a:extLst>
              <a:ext uri="{FF2B5EF4-FFF2-40B4-BE49-F238E27FC236}">
                <a16:creationId xmlns:a16="http://schemas.microsoft.com/office/drawing/2014/main" id="{DEA8D2D3-09F7-4BBB-9CEC-5E0E942E12E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81775" y="539750"/>
            <a:ext cx="4437063" cy="536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udio 9">
            <a:hlinkClick r:id="" action="ppaction://media"/>
            <a:extLst>
              <a:ext uri="{FF2B5EF4-FFF2-40B4-BE49-F238E27FC236}">
                <a16:creationId xmlns:a16="http://schemas.microsoft.com/office/drawing/2014/main" id="{779DDD70-2B13-4D12-AE8B-2B0157FEF3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6483"/>
    </mc:Choice>
    <mc:Fallback>
      <p:transition spd="slow" advTm="36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CC8C4153-A7D6-49D0-82E1-AA6AA4915112}"/>
              </a:ext>
            </a:extLst>
          </p:cNvPr>
          <p:cNvSpPr>
            <a:spLocks noGrp="1"/>
          </p:cNvSpPr>
          <p:nvPr>
            <p:ph type="title"/>
          </p:nvPr>
        </p:nvSpPr>
        <p:spPr/>
        <p:txBody>
          <a:bodyPr/>
          <a:lstStyle/>
          <a:p>
            <a:pPr eaLnBrk="1" hangingPunct="1"/>
            <a:r>
              <a:rPr lang="en-GB" altLang="en-US"/>
              <a:t>Plastic Surgery	</a:t>
            </a:r>
          </a:p>
        </p:txBody>
      </p:sp>
      <p:sp>
        <p:nvSpPr>
          <p:cNvPr id="10243" name="Content Placeholder 2">
            <a:extLst>
              <a:ext uri="{FF2B5EF4-FFF2-40B4-BE49-F238E27FC236}">
                <a16:creationId xmlns:a16="http://schemas.microsoft.com/office/drawing/2014/main" id="{308DEB9B-37F0-42B6-A2F1-568CBF48261C}"/>
              </a:ext>
            </a:extLst>
          </p:cNvPr>
          <p:cNvSpPr>
            <a:spLocks noGrp="1"/>
          </p:cNvSpPr>
          <p:nvPr>
            <p:ph idx="1"/>
          </p:nvPr>
        </p:nvSpPr>
        <p:spPr>
          <a:xfrm>
            <a:off x="677863" y="1416050"/>
            <a:ext cx="8596312" cy="3879850"/>
          </a:xfrm>
        </p:spPr>
        <p:txBody>
          <a:bodyPr/>
          <a:lstStyle/>
          <a:p>
            <a:pPr eaLnBrk="1" hangingPunct="1"/>
            <a:r>
              <a:rPr lang="en-GB" altLang="en-US" sz="2000" dirty="0">
                <a:latin typeface="Arial" panose="020B0604020202020204" pitchFamily="34" charset="0"/>
              </a:rPr>
              <a:t>Plastic surgery has two main components: </a:t>
            </a:r>
            <a:r>
              <a:rPr lang="en-GB" altLang="en-US" sz="2400" b="1" dirty="0">
                <a:latin typeface="Arial" panose="020B0604020202020204" pitchFamily="34" charset="0"/>
              </a:rPr>
              <a:t>reconstructive </a:t>
            </a:r>
            <a:r>
              <a:rPr lang="en-GB" altLang="en-US" sz="2000" dirty="0">
                <a:latin typeface="Arial" panose="020B0604020202020204" pitchFamily="34" charset="0"/>
              </a:rPr>
              <a:t>plastic surgery which is all about restoring function and appearance to the human body after illness or accident and </a:t>
            </a:r>
            <a:r>
              <a:rPr lang="en-GB" altLang="en-US" sz="2400" b="1" dirty="0">
                <a:latin typeface="Arial" panose="020B0604020202020204" pitchFamily="34" charset="0"/>
              </a:rPr>
              <a:t>cosmetic</a:t>
            </a:r>
            <a:r>
              <a:rPr lang="en-US" altLang="en-US" sz="2400" b="1" dirty="0">
                <a:latin typeface="Arial" panose="020B0604020202020204" pitchFamily="34" charset="0"/>
              </a:rPr>
              <a:t> </a:t>
            </a:r>
            <a:r>
              <a:rPr lang="en-GB" altLang="en-US" sz="2000" dirty="0">
                <a:latin typeface="Arial" panose="020B0604020202020204" pitchFamily="34" charset="0"/>
              </a:rPr>
              <a:t>plastic surgery which is done to change the appearance through choice.</a:t>
            </a:r>
          </a:p>
          <a:p>
            <a:pPr eaLnBrk="1" hangingPunct="1"/>
            <a:endParaRPr lang="en-GB" altLang="en-US" sz="2000" dirty="0">
              <a:latin typeface="Arial" panose="020B0604020202020204" pitchFamily="34" charset="0"/>
            </a:endParaRPr>
          </a:p>
          <a:p>
            <a:pPr eaLnBrk="1" hangingPunct="1"/>
            <a:r>
              <a:rPr lang="en-GB" altLang="en-US" sz="2000" dirty="0">
                <a:latin typeface="Arial" panose="020B0604020202020204" pitchFamily="34" charset="0"/>
              </a:rPr>
              <a:t>Although you hear people mostly talking about cosmetic plastic surgery, the main work of nearly all plastic surgeons is reconstructive: covering all aspects of wound healing and reconstruction after congenital, acquired and traumatic problems</a:t>
            </a:r>
            <a:r>
              <a:rPr lang="en-US" altLang="en-US" sz="2000" dirty="0">
                <a:latin typeface="Arial" panose="020B0604020202020204" pitchFamily="34" charset="0"/>
              </a:rPr>
              <a:t> as well as to</a:t>
            </a:r>
            <a:r>
              <a:rPr lang="en-GB" altLang="en-US" sz="2000" dirty="0">
                <a:latin typeface="Arial" panose="020B0604020202020204" pitchFamily="34" charset="0"/>
              </a:rPr>
              <a:t> restore the function of tissues and skin to as close to normal as possible</a:t>
            </a:r>
            <a:r>
              <a:rPr lang="en-US" altLang="en-US" sz="2000" dirty="0">
                <a:latin typeface="Arial" panose="020B0604020202020204" pitchFamily="34" charset="0"/>
              </a:rPr>
              <a:t>. W</a:t>
            </a:r>
            <a:r>
              <a:rPr lang="en-GB" altLang="en-US" sz="2000" dirty="0" err="1">
                <a:latin typeface="Arial" panose="020B0604020202020204" pitchFamily="34" charset="0"/>
              </a:rPr>
              <a:t>ith</a:t>
            </a:r>
            <a:r>
              <a:rPr lang="en-GB" altLang="en-US" sz="2000" dirty="0">
                <a:latin typeface="Arial" panose="020B0604020202020204" pitchFamily="34" charset="0"/>
              </a:rPr>
              <a:t> cosmetic surgery playing a </a:t>
            </a:r>
            <a:r>
              <a:rPr lang="en-US" altLang="en-US" sz="2000" dirty="0">
                <a:latin typeface="Arial" panose="020B0604020202020204" pitchFamily="34" charset="0"/>
              </a:rPr>
              <a:t>secondary,</a:t>
            </a:r>
            <a:r>
              <a:rPr lang="en-GB" altLang="en-US" sz="2000" dirty="0">
                <a:latin typeface="Arial" panose="020B0604020202020204" pitchFamily="34" charset="0"/>
              </a:rPr>
              <a:t> but important part</a:t>
            </a:r>
            <a:r>
              <a:rPr lang="en-US" altLang="en-US" sz="2000" dirty="0">
                <a:latin typeface="Arial" panose="020B0604020202020204" pitchFamily="34" charset="0"/>
              </a:rPr>
              <a:t>. </a:t>
            </a:r>
            <a:endParaRPr lang="en-GB" altLang="en-US" sz="2000" dirty="0">
              <a:latin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80F10114-2BB8-4856-86D8-6B8C2F7C0E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709"/>
    </mc:Choice>
    <mc:Fallback>
      <p:transition spd="slow" advTm="40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0387F694-42DD-4E74-9C7E-8342BC51AF1B}"/>
              </a:ext>
            </a:extLst>
          </p:cNvPr>
          <p:cNvSpPr>
            <a:spLocks noGrp="1"/>
          </p:cNvSpPr>
          <p:nvPr>
            <p:ph type="title"/>
          </p:nvPr>
        </p:nvSpPr>
        <p:spPr/>
        <p:txBody>
          <a:bodyPr/>
          <a:lstStyle/>
          <a:p>
            <a:pPr eaLnBrk="1" hangingPunct="1"/>
            <a:r>
              <a:rPr lang="en-GB" altLang="en-US"/>
              <a:t>Plastic Surgery Purpose</a:t>
            </a:r>
          </a:p>
        </p:txBody>
      </p:sp>
      <p:sp>
        <p:nvSpPr>
          <p:cNvPr id="7170" name="Content Placeholder 2">
            <a:extLst>
              <a:ext uri="{FF2B5EF4-FFF2-40B4-BE49-F238E27FC236}">
                <a16:creationId xmlns:a16="http://schemas.microsoft.com/office/drawing/2014/main" id="{06B894D5-2D5F-4640-A9C2-E79F6F3EC215}"/>
              </a:ext>
            </a:extLst>
          </p:cNvPr>
          <p:cNvSpPr>
            <a:spLocks noGrp="1"/>
          </p:cNvSpPr>
          <p:nvPr>
            <p:ph idx="1"/>
          </p:nvPr>
        </p:nvSpPr>
        <p:spPr>
          <a:xfrm>
            <a:off x="677863" y="1624013"/>
            <a:ext cx="10515600" cy="4365625"/>
          </a:xfrm>
        </p:spPr>
        <p:txBody>
          <a:bodyPr rtlCol="0">
            <a:normAutofit/>
          </a:bodyPr>
          <a:lstStyle/>
          <a:p>
            <a:pPr eaLnBrk="1" fontAlgn="auto" hangingPunct="1">
              <a:lnSpc>
                <a:spcPct val="80000"/>
              </a:lnSpc>
              <a:spcAft>
                <a:spcPts val="0"/>
              </a:spcAft>
              <a:buFont typeface="Wingdings 3" charset="2"/>
              <a:buChar char=""/>
              <a:defRPr/>
            </a:pPr>
            <a:r>
              <a:rPr lang="en-GB" altLang="en-US" sz="2000" dirty="0">
                <a:solidFill>
                  <a:schemeClr val="tx1">
                    <a:lumMod val="75000"/>
                    <a:lumOff val="25000"/>
                  </a:schemeClr>
                </a:solidFill>
                <a:latin typeface="Arial" panose="020B0604020202020204" pitchFamily="34" charset="0"/>
              </a:rPr>
              <a:t>Using patients own tissue to reconstruct a deficit/open wound within the body.</a:t>
            </a:r>
          </a:p>
          <a:p>
            <a:pPr eaLnBrk="1" fontAlgn="auto" hangingPunct="1">
              <a:lnSpc>
                <a:spcPct val="80000"/>
              </a:lnSpc>
              <a:spcAft>
                <a:spcPts val="0"/>
              </a:spcAft>
              <a:buFont typeface="Wingdings 3" charset="2"/>
              <a:buChar char=""/>
              <a:defRPr/>
            </a:pPr>
            <a:r>
              <a:rPr lang="en-GB" altLang="en-US" sz="2000" i="1" dirty="0">
                <a:solidFill>
                  <a:schemeClr val="tx1">
                    <a:lumMod val="75000"/>
                    <a:lumOff val="25000"/>
                  </a:schemeClr>
                </a:solidFill>
                <a:latin typeface="Arial" panose="020B0604020202020204" pitchFamily="34" charset="0"/>
              </a:rPr>
              <a:t>"Robin Hood" </a:t>
            </a:r>
            <a:r>
              <a:rPr lang="en-GB" altLang="en-US" sz="2000" dirty="0">
                <a:solidFill>
                  <a:schemeClr val="tx1">
                    <a:lumMod val="75000"/>
                    <a:lumOff val="25000"/>
                  </a:schemeClr>
                </a:solidFill>
                <a:latin typeface="Arial" panose="020B0604020202020204" pitchFamily="34" charset="0"/>
              </a:rPr>
              <a:t>principle: steal from Peter to pay Paul (as long as Paul can afford it!)</a:t>
            </a:r>
          </a:p>
          <a:p>
            <a:pPr eaLnBrk="1" fontAlgn="auto" hangingPunct="1">
              <a:lnSpc>
                <a:spcPct val="80000"/>
              </a:lnSpc>
              <a:spcAft>
                <a:spcPts val="0"/>
              </a:spcAft>
              <a:buFont typeface="Wingdings 3" charset="2"/>
              <a:buChar char=""/>
              <a:defRPr/>
            </a:pPr>
            <a:r>
              <a:rPr lang="en-GB" altLang="en-US" sz="2000" dirty="0">
                <a:solidFill>
                  <a:schemeClr val="tx1">
                    <a:lumMod val="75000"/>
                    <a:lumOff val="25000"/>
                  </a:schemeClr>
                </a:solidFill>
                <a:latin typeface="Arial" panose="020B0604020202020204" pitchFamily="34" charset="0"/>
              </a:rPr>
              <a:t>Donor tissue must be as close as possible in properties to recipient area requiring reconstruction.</a:t>
            </a:r>
          </a:p>
          <a:p>
            <a:pPr eaLnBrk="1" fontAlgn="auto" hangingPunct="1">
              <a:lnSpc>
                <a:spcPct val="80000"/>
              </a:lnSpc>
              <a:spcAft>
                <a:spcPts val="0"/>
              </a:spcAft>
              <a:buFont typeface="Wingdings 3" charset="2"/>
              <a:buChar char=""/>
              <a:defRPr/>
            </a:pPr>
            <a:r>
              <a:rPr lang="en-GB" altLang="en-US" sz="2000" dirty="0">
                <a:solidFill>
                  <a:schemeClr val="tx1">
                    <a:lumMod val="75000"/>
                    <a:lumOff val="25000"/>
                  </a:schemeClr>
                </a:solidFill>
                <a:latin typeface="Arial" panose="020B0604020202020204" pitchFamily="34" charset="0"/>
              </a:rPr>
              <a:t>Preparation of wound; washout/debridement/removal of non viable tissue.</a:t>
            </a:r>
          </a:p>
          <a:p>
            <a:pPr eaLnBrk="1" fontAlgn="auto" hangingPunct="1">
              <a:lnSpc>
                <a:spcPct val="80000"/>
              </a:lnSpc>
              <a:spcAft>
                <a:spcPts val="0"/>
              </a:spcAft>
              <a:buFont typeface="Wingdings 3" charset="2"/>
              <a:buChar char=""/>
              <a:defRPr/>
            </a:pPr>
            <a:r>
              <a:rPr lang="en-GB" altLang="en-US" sz="2000" dirty="0">
                <a:solidFill>
                  <a:schemeClr val="tx1">
                    <a:lumMod val="75000"/>
                    <a:lumOff val="25000"/>
                  </a:schemeClr>
                </a:solidFill>
                <a:latin typeface="Arial" panose="020B0604020202020204" pitchFamily="34" charset="0"/>
              </a:rPr>
              <a:t>Most common coverage:</a:t>
            </a:r>
          </a:p>
          <a:p>
            <a:pPr lvl="1" eaLnBrk="1" fontAlgn="auto" hangingPunct="1">
              <a:lnSpc>
                <a:spcPct val="80000"/>
              </a:lnSpc>
              <a:spcAft>
                <a:spcPts val="0"/>
              </a:spcAft>
              <a:buFont typeface="Wingdings 3" charset="2"/>
              <a:buChar char=""/>
              <a:defRPr/>
            </a:pPr>
            <a:r>
              <a:rPr lang="en-GB" altLang="en-US" sz="2000" dirty="0">
                <a:solidFill>
                  <a:schemeClr val="tx1">
                    <a:lumMod val="75000"/>
                    <a:lumOff val="25000"/>
                  </a:schemeClr>
                </a:solidFill>
                <a:latin typeface="Arial" panose="020B0604020202020204" pitchFamily="34" charset="0"/>
              </a:rPr>
              <a:t>	Skin graft   </a:t>
            </a:r>
          </a:p>
          <a:p>
            <a:pPr lvl="1" eaLnBrk="1" fontAlgn="auto" hangingPunct="1">
              <a:lnSpc>
                <a:spcPct val="80000"/>
              </a:lnSpc>
              <a:spcAft>
                <a:spcPts val="0"/>
              </a:spcAft>
              <a:buFont typeface="Wingdings 3" charset="2"/>
              <a:buChar char=""/>
              <a:defRPr/>
            </a:pPr>
            <a:r>
              <a:rPr lang="en-GB" altLang="en-US" sz="2000" dirty="0">
                <a:solidFill>
                  <a:schemeClr val="tx1">
                    <a:lumMod val="75000"/>
                    <a:lumOff val="25000"/>
                  </a:schemeClr>
                </a:solidFill>
                <a:latin typeface="Arial" panose="020B0604020202020204" pitchFamily="34" charset="0"/>
              </a:rPr>
              <a:t>	Free flap   </a:t>
            </a:r>
          </a:p>
          <a:p>
            <a:pPr lvl="1" eaLnBrk="1" fontAlgn="auto" hangingPunct="1">
              <a:lnSpc>
                <a:spcPct val="80000"/>
              </a:lnSpc>
              <a:spcAft>
                <a:spcPts val="0"/>
              </a:spcAft>
              <a:buFont typeface="Wingdings 3" charset="2"/>
              <a:buChar char=""/>
              <a:defRPr/>
            </a:pPr>
            <a:r>
              <a:rPr lang="en-GB" altLang="en-US" sz="2000" dirty="0">
                <a:solidFill>
                  <a:schemeClr val="tx1">
                    <a:lumMod val="75000"/>
                    <a:lumOff val="25000"/>
                  </a:schemeClr>
                </a:solidFill>
                <a:latin typeface="Arial" panose="020B0604020202020204" pitchFamily="34" charset="0"/>
              </a:rPr>
              <a:t>	</a:t>
            </a:r>
            <a:r>
              <a:rPr lang="en-GB" altLang="en-US" sz="2000" dirty="0" err="1">
                <a:solidFill>
                  <a:schemeClr val="tx1">
                    <a:lumMod val="75000"/>
                    <a:lumOff val="25000"/>
                  </a:schemeClr>
                </a:solidFill>
                <a:latin typeface="Arial" panose="020B0604020202020204" pitchFamily="34" charset="0"/>
              </a:rPr>
              <a:t>Pedicled</a:t>
            </a:r>
            <a:r>
              <a:rPr lang="en-GB" altLang="en-US" sz="2000" dirty="0">
                <a:solidFill>
                  <a:schemeClr val="tx1">
                    <a:lumMod val="75000"/>
                    <a:lumOff val="25000"/>
                  </a:schemeClr>
                </a:solidFill>
                <a:latin typeface="Arial" panose="020B0604020202020204" pitchFamily="34" charset="0"/>
              </a:rPr>
              <a:t> flap</a:t>
            </a:r>
          </a:p>
          <a:p>
            <a:pPr marL="457200" lvl="1" indent="0" eaLnBrk="1" fontAlgn="auto" hangingPunct="1">
              <a:lnSpc>
                <a:spcPct val="80000"/>
              </a:lnSpc>
              <a:spcAft>
                <a:spcPts val="0"/>
              </a:spcAft>
              <a:buFont typeface="Wingdings 3" charset="2"/>
              <a:buNone/>
              <a:defRPr/>
            </a:pPr>
            <a:endParaRPr lang="en-GB" altLang="en-US" sz="2000" dirty="0">
              <a:solidFill>
                <a:schemeClr val="tx1">
                  <a:lumMod val="75000"/>
                  <a:lumOff val="25000"/>
                </a:schemeClr>
              </a:solidFill>
              <a:latin typeface="Arial" panose="020B0604020202020204" pitchFamily="34" charset="0"/>
            </a:endParaRPr>
          </a:p>
          <a:p>
            <a:pPr lvl="1" eaLnBrk="1" fontAlgn="auto" hangingPunct="1">
              <a:lnSpc>
                <a:spcPct val="80000"/>
              </a:lnSpc>
              <a:spcAft>
                <a:spcPts val="0"/>
              </a:spcAft>
              <a:buFont typeface="Wingdings 3" charset="2"/>
              <a:buChar char=""/>
              <a:defRPr/>
            </a:pPr>
            <a:r>
              <a:rPr lang="en-GB" altLang="en-US" sz="2000" dirty="0">
                <a:solidFill>
                  <a:schemeClr val="tx1">
                    <a:lumMod val="75000"/>
                    <a:lumOff val="25000"/>
                  </a:schemeClr>
                </a:solidFill>
                <a:latin typeface="Arial" panose="020B0604020202020204" pitchFamily="34" charset="0"/>
              </a:rPr>
              <a:t>   Or direct closure </a:t>
            </a:r>
          </a:p>
          <a:p>
            <a:pPr eaLnBrk="1" fontAlgn="auto" hangingPunct="1">
              <a:spcAft>
                <a:spcPts val="0"/>
              </a:spcAft>
              <a:buFont typeface="Wingdings 3" charset="2"/>
              <a:buChar char=""/>
              <a:defRPr/>
            </a:pPr>
            <a:endParaRPr lang="en-GB" altLang="en-US" sz="2000" dirty="0">
              <a:solidFill>
                <a:schemeClr val="tx1">
                  <a:lumMod val="75000"/>
                  <a:lumOff val="25000"/>
                </a:schemeClr>
              </a:solidFill>
            </a:endParaRPr>
          </a:p>
        </p:txBody>
      </p:sp>
      <p:pic>
        <p:nvPicPr>
          <p:cNvPr id="11" name="Audio 10">
            <a:hlinkClick r:id="" action="ppaction://media"/>
            <a:extLst>
              <a:ext uri="{FF2B5EF4-FFF2-40B4-BE49-F238E27FC236}">
                <a16:creationId xmlns:a16="http://schemas.microsoft.com/office/drawing/2014/main" id="{6677345D-7548-4C6C-828E-FBC4441CAD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1754"/>
    </mc:Choice>
    <mc:Fallback>
      <p:transition spd="slow" advTm="51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B9A06EB7-845B-4BAA-A971-CAA52BA77670}"/>
              </a:ext>
            </a:extLst>
          </p:cNvPr>
          <p:cNvSpPr>
            <a:spLocks noGrp="1"/>
          </p:cNvSpPr>
          <p:nvPr>
            <p:ph type="title"/>
          </p:nvPr>
        </p:nvSpPr>
        <p:spPr/>
        <p:txBody>
          <a:bodyPr/>
          <a:lstStyle/>
          <a:p>
            <a:pPr eaLnBrk="1" hangingPunct="1"/>
            <a:r>
              <a:rPr lang="en-GB" altLang="en-US"/>
              <a:t>Debridement </a:t>
            </a:r>
          </a:p>
        </p:txBody>
      </p:sp>
      <p:sp>
        <p:nvSpPr>
          <p:cNvPr id="13315" name="Rectangle 3">
            <a:extLst>
              <a:ext uri="{FF2B5EF4-FFF2-40B4-BE49-F238E27FC236}">
                <a16:creationId xmlns:a16="http://schemas.microsoft.com/office/drawing/2014/main" id="{12B4051F-E39A-4E1E-A90A-A8D7FBFC5BB2}"/>
              </a:ext>
            </a:extLst>
          </p:cNvPr>
          <p:cNvSpPr>
            <a:spLocks noGrp="1"/>
          </p:cNvSpPr>
          <p:nvPr>
            <p:ph idx="1"/>
          </p:nvPr>
        </p:nvSpPr>
        <p:spPr>
          <a:xfrm>
            <a:off x="677863" y="1533525"/>
            <a:ext cx="8753475" cy="4849813"/>
          </a:xfrm>
        </p:spPr>
        <p:txBody>
          <a:bodyPr/>
          <a:lstStyle/>
          <a:p>
            <a:pPr eaLnBrk="1" hangingPunct="1"/>
            <a:r>
              <a:rPr lang="en-GB" altLang="en-US" sz="2000" dirty="0">
                <a:latin typeface="Arial" panose="020B0604020202020204" pitchFamily="34" charset="0"/>
                <a:cs typeface="Arial" panose="020B0604020202020204" pitchFamily="34" charset="0"/>
              </a:rPr>
              <a:t>Debridement is a procedure which involves thoroughly cleaning the wound from all infected and non viable tissue, foreign debris and residual material from trauma or dressings. Debridement can either be accomplished by surgical management or alternative methods using dressings or topical treatments.</a:t>
            </a:r>
          </a:p>
          <a:p>
            <a:pPr eaLnBrk="1" hangingPunct="1"/>
            <a:r>
              <a:rPr lang="en-GB" altLang="en-US" sz="2000" b="1" dirty="0">
                <a:latin typeface="Arial" panose="020B0604020202020204" pitchFamily="34" charset="0"/>
                <a:cs typeface="Arial" panose="020B0604020202020204" pitchFamily="34" charset="0"/>
              </a:rPr>
              <a:t>Surgical</a:t>
            </a:r>
            <a:r>
              <a:rPr lang="en-GB" altLang="en-US" sz="2000" dirty="0">
                <a:latin typeface="Arial" panose="020B0604020202020204" pitchFamily="34" charset="0"/>
                <a:cs typeface="Arial" panose="020B0604020202020204" pitchFamily="34" charset="0"/>
              </a:rPr>
              <a:t> </a:t>
            </a:r>
            <a:r>
              <a:rPr lang="en-GB" altLang="en-US" sz="2000" b="1" dirty="0">
                <a:latin typeface="Arial" panose="020B0604020202020204" pitchFamily="34" charset="0"/>
                <a:cs typeface="Arial" panose="020B0604020202020204" pitchFamily="34" charset="0"/>
              </a:rPr>
              <a:t>management</a:t>
            </a:r>
            <a:r>
              <a:rPr lang="en-GB" altLang="en-US" sz="2000" dirty="0">
                <a:latin typeface="Arial" panose="020B0604020202020204" pitchFamily="34" charset="0"/>
                <a:cs typeface="Arial" panose="020B0604020202020204" pitchFamily="34" charset="0"/>
              </a:rPr>
              <a:t> involves using a scalpel or surgical scissors to remove all affected tissue to healthy bleeding tissue. </a:t>
            </a:r>
          </a:p>
          <a:p>
            <a:pPr eaLnBrk="1" hangingPunct="1"/>
            <a:r>
              <a:rPr lang="en-GB" altLang="en-US" sz="2000" dirty="0">
                <a:latin typeface="Arial" panose="020B0604020202020204" pitchFamily="34" charset="0"/>
                <a:cs typeface="Arial" panose="020B0604020202020204" pitchFamily="34" charset="0"/>
              </a:rPr>
              <a:t>Complications may include pain, bleeding, infection, delayed healing or loss of healthy tissue.</a:t>
            </a:r>
          </a:p>
          <a:p>
            <a:pPr eaLnBrk="1" hangingPunct="1"/>
            <a:r>
              <a:rPr lang="en-GB" altLang="en-US" sz="2000" b="1" dirty="0">
                <a:latin typeface="Arial" panose="020B0604020202020204" pitchFamily="34" charset="0"/>
                <a:cs typeface="Arial" panose="020B0604020202020204" pitchFamily="34" charset="0"/>
              </a:rPr>
              <a:t>Topical management </a:t>
            </a:r>
            <a:r>
              <a:rPr lang="en-GB" altLang="en-US" sz="2000" dirty="0">
                <a:latin typeface="Arial" panose="020B0604020202020204" pitchFamily="34" charset="0"/>
                <a:cs typeface="Arial" panose="020B0604020202020204" pitchFamily="34" charset="0"/>
              </a:rPr>
              <a:t>involves applying medication to the skins surface including the skin or </a:t>
            </a:r>
            <a:r>
              <a:rPr lang="en-GB" altLang="en-US" sz="2000" dirty="0" err="1">
                <a:latin typeface="Arial" panose="020B0604020202020204" pitchFamily="34" charset="0"/>
                <a:cs typeface="Arial" panose="020B0604020202020204" pitchFamily="34" charset="0"/>
              </a:rPr>
              <a:t>mucose</a:t>
            </a:r>
            <a:r>
              <a:rPr lang="en-GB" altLang="en-US" sz="2000" dirty="0">
                <a:latin typeface="Arial" panose="020B0604020202020204" pitchFamily="34" charset="0"/>
                <a:cs typeface="Arial" panose="020B0604020202020204" pitchFamily="34" charset="0"/>
              </a:rPr>
              <a:t> membrane to treat the affected area. Topical treatments can </a:t>
            </a:r>
            <a:r>
              <a:rPr lang="en-GB" altLang="en-US" sz="2000" dirty="0">
                <a:solidFill>
                  <a:schemeClr val="tx1"/>
                </a:solidFill>
                <a:latin typeface="Arial" panose="020B0604020202020204" pitchFamily="34" charset="0"/>
                <a:cs typeface="Arial" panose="020B0604020202020204" pitchFamily="34" charset="0"/>
              </a:rPr>
              <a:t>include creams, foams, gels, lotions, </a:t>
            </a:r>
            <a:r>
              <a:rPr lang="en-GB" altLang="en-US" sz="2000" dirty="0">
                <a:latin typeface="Arial" panose="020B0604020202020204" pitchFamily="34" charset="0"/>
                <a:cs typeface="Arial" panose="020B0604020202020204" pitchFamily="34" charset="0"/>
              </a:rPr>
              <a:t>and ointments.</a:t>
            </a:r>
          </a:p>
        </p:txBody>
      </p:sp>
      <p:sp>
        <p:nvSpPr>
          <p:cNvPr id="13316" name="Rectangle 4">
            <a:extLst>
              <a:ext uri="{FF2B5EF4-FFF2-40B4-BE49-F238E27FC236}">
                <a16:creationId xmlns:a16="http://schemas.microsoft.com/office/drawing/2014/main" id="{6A4844F0-D44B-44F9-A2E7-E0DFA61D3B1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120612" rIns="0" bIns="0"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en-GB" altLang="en-US">
              <a:solidFill>
                <a:schemeClr val="tx1"/>
              </a:solidFill>
              <a:latin typeface="Calibri" panose="020F0502020204030204" pitchFamily="34" charset="0"/>
            </a:endParaRPr>
          </a:p>
        </p:txBody>
      </p:sp>
      <p:pic>
        <p:nvPicPr>
          <p:cNvPr id="7" name="Audio 6">
            <a:hlinkClick r:id="" action="ppaction://media"/>
            <a:extLst>
              <a:ext uri="{FF2B5EF4-FFF2-40B4-BE49-F238E27FC236}">
                <a16:creationId xmlns:a16="http://schemas.microsoft.com/office/drawing/2014/main" id="{5ADDF5EA-E695-45A5-A638-15AC87727E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6810"/>
    </mc:Choice>
    <mc:Fallback>
      <p:transition spd="slow" advTm="56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ABFEA582-B72E-4FBD-A008-294B7B20FF67}"/>
              </a:ext>
            </a:extLst>
          </p:cNvPr>
          <p:cNvSpPr>
            <a:spLocks noGrp="1"/>
          </p:cNvSpPr>
          <p:nvPr>
            <p:ph type="title"/>
          </p:nvPr>
        </p:nvSpPr>
        <p:spPr/>
        <p:txBody>
          <a:bodyPr/>
          <a:lstStyle/>
          <a:p>
            <a:pPr eaLnBrk="1" hangingPunct="1"/>
            <a:r>
              <a:rPr lang="en-GB" altLang="en-US"/>
              <a:t>Skin Graft </a:t>
            </a:r>
          </a:p>
        </p:txBody>
      </p:sp>
      <p:sp>
        <p:nvSpPr>
          <p:cNvPr id="3" name="Content Placeholder 2">
            <a:extLst>
              <a:ext uri="{FF2B5EF4-FFF2-40B4-BE49-F238E27FC236}">
                <a16:creationId xmlns:a16="http://schemas.microsoft.com/office/drawing/2014/main" id="{B9B8D813-4FCF-419B-9A31-068BEF4F201F}"/>
              </a:ext>
            </a:extLst>
          </p:cNvPr>
          <p:cNvSpPr>
            <a:spLocks noGrp="1"/>
          </p:cNvSpPr>
          <p:nvPr>
            <p:ph idx="1"/>
          </p:nvPr>
        </p:nvSpPr>
        <p:spPr>
          <a:xfrm>
            <a:off x="677863" y="1703388"/>
            <a:ext cx="7839075" cy="4816475"/>
          </a:xfrm>
        </p:spPr>
        <p:txBody>
          <a:bodyPr rtlCol="0">
            <a:normAutofit fontScale="85000" lnSpcReduction="20000"/>
          </a:bodyPr>
          <a:lstStyle/>
          <a:p>
            <a:pPr>
              <a:defRPr/>
            </a:pPr>
            <a:r>
              <a:rPr lang="en-GB" altLang="en-US" sz="2400" dirty="0">
                <a:solidFill>
                  <a:schemeClr val="tx1">
                    <a:lumMod val="75000"/>
                    <a:lumOff val="25000"/>
                  </a:schemeClr>
                </a:solidFill>
                <a:latin typeface="Arial" panose="020B0604020202020204" pitchFamily="34" charset="0"/>
                <a:cs typeface="Arial" panose="020B0604020202020204" pitchFamily="34" charset="0"/>
              </a:rPr>
              <a:t>A skin graft is where healthy skin is removed from an unaffected area of the body and used to cover lost or damaged skin. </a:t>
            </a:r>
          </a:p>
          <a:p>
            <a:pPr>
              <a:defRPr/>
            </a:pPr>
            <a:r>
              <a:rPr lang="en-GB" sz="2400" b="1" dirty="0">
                <a:latin typeface="Arial" panose="020B0604020202020204" pitchFamily="34" charset="0"/>
                <a:cs typeface="Arial" panose="020B0604020202020204" pitchFamily="34" charset="0"/>
              </a:rPr>
              <a:t>Split-thickness graft:</a:t>
            </a:r>
            <a:r>
              <a:rPr lang="en-GB" sz="2400" dirty="0">
                <a:latin typeface="Arial" panose="020B0604020202020204" pitchFamily="34" charset="0"/>
                <a:cs typeface="Arial" panose="020B0604020202020204" pitchFamily="34" charset="0"/>
              </a:rPr>
              <a:t> is composed of the top layer of skin, the epidermis, and some of the next layer, the dermis. Because some dermis is left, the donor area can heal. This is preferred for large areas and has the advantage of allowing harvesting. The success “take” rate for split-thickness grafts is 95%. </a:t>
            </a:r>
          </a:p>
          <a:p>
            <a:pPr>
              <a:defRPr/>
            </a:pPr>
            <a:r>
              <a:rPr lang="en-GB" sz="2400" b="1" dirty="0">
                <a:latin typeface="Arial" panose="020B0604020202020204" pitchFamily="34" charset="0"/>
                <a:cs typeface="Arial" panose="020B0604020202020204" pitchFamily="34" charset="0"/>
              </a:rPr>
              <a:t>Full-thickness graft:</a:t>
            </a:r>
            <a:r>
              <a:rPr lang="en-GB" sz="2400" dirty="0">
                <a:latin typeface="Arial" panose="020B0604020202020204" pitchFamily="34" charset="0"/>
                <a:cs typeface="Arial" panose="020B0604020202020204" pitchFamily="34" charset="0"/>
              </a:rPr>
              <a:t> has all skin layers. This also has a success rate of 95%. </a:t>
            </a:r>
          </a:p>
          <a:p>
            <a:pPr eaLnBrk="1" fontAlgn="auto" hangingPunct="1">
              <a:spcAft>
                <a:spcPts val="0"/>
              </a:spcAft>
              <a:buFont typeface="Wingdings 3" charset="2"/>
              <a:buChar char=""/>
              <a:defRPr/>
            </a:pPr>
            <a:r>
              <a:rPr lang="en-GB" altLang="en-US" sz="2400" dirty="0">
                <a:solidFill>
                  <a:schemeClr val="tx1">
                    <a:lumMod val="75000"/>
                    <a:lumOff val="25000"/>
                  </a:schemeClr>
                </a:solidFill>
                <a:latin typeface="Arial" panose="020B0604020202020204" pitchFamily="34" charset="0"/>
                <a:cs typeface="Arial" panose="020B0604020202020204" pitchFamily="34" charset="0"/>
              </a:rPr>
              <a:t>The donor area usually take 2 to 3 weeks to heal and is pink for a few months before fading to leave a faint (hardly noticeable) scar.</a:t>
            </a:r>
          </a:p>
          <a:p>
            <a:pPr eaLnBrk="1" fontAlgn="auto" hangingPunct="1">
              <a:spcAft>
                <a:spcPts val="0"/>
              </a:spcAft>
              <a:buFont typeface="Wingdings 3" charset="2"/>
              <a:buChar char=""/>
              <a:defRPr/>
            </a:pPr>
            <a:r>
              <a:rPr lang="en-GB" altLang="en-US" sz="2400" dirty="0">
                <a:solidFill>
                  <a:schemeClr val="tx1">
                    <a:lumMod val="75000"/>
                    <a:lumOff val="25000"/>
                  </a:schemeClr>
                </a:solidFill>
                <a:latin typeface="Arial" panose="020B0604020202020204" pitchFamily="34" charset="0"/>
                <a:cs typeface="Arial" panose="020B0604020202020204" pitchFamily="34" charset="0"/>
              </a:rPr>
              <a:t>Grafts very fragile</a:t>
            </a:r>
          </a:p>
          <a:p>
            <a:pPr eaLnBrk="1" fontAlgn="auto" hangingPunct="1">
              <a:spcAft>
                <a:spcPts val="0"/>
              </a:spcAft>
              <a:buFont typeface="Wingdings 3" charset="2"/>
              <a:buChar char=""/>
              <a:defRPr/>
            </a:pPr>
            <a:r>
              <a:rPr lang="en-GB" altLang="en-US" sz="2400" dirty="0">
                <a:solidFill>
                  <a:schemeClr val="tx1">
                    <a:lumMod val="75000"/>
                    <a:lumOff val="25000"/>
                  </a:schemeClr>
                </a:solidFill>
                <a:latin typeface="Arial" panose="020B0604020202020204" pitchFamily="34" charset="0"/>
                <a:cs typeface="Arial" panose="020B0604020202020204" pitchFamily="34" charset="0"/>
              </a:rPr>
              <a:t>Immobilise 3-5 days if covering vulnerable area Lower limbs, can be on bed rest</a:t>
            </a:r>
          </a:p>
          <a:p>
            <a:pPr eaLnBrk="1" fontAlgn="auto" hangingPunct="1">
              <a:spcAft>
                <a:spcPts val="0"/>
              </a:spcAft>
              <a:buFont typeface="Wingdings 3" charset="2"/>
              <a:buChar char=""/>
              <a:defRPr/>
            </a:pPr>
            <a:r>
              <a:rPr lang="en-GB" altLang="en-US" sz="2400" dirty="0">
                <a:solidFill>
                  <a:schemeClr val="tx1">
                    <a:lumMod val="75000"/>
                    <a:lumOff val="25000"/>
                  </a:schemeClr>
                </a:solidFill>
                <a:latin typeface="Arial" panose="020B0604020202020204" pitchFamily="34" charset="0"/>
                <a:cs typeface="Arial" panose="020B0604020202020204" pitchFamily="34" charset="0"/>
              </a:rPr>
              <a:t>Splinted if over joints </a:t>
            </a:r>
            <a:endParaRPr lang="en-GB" altLang="en-US" sz="2000" i="1" dirty="0">
              <a:solidFill>
                <a:schemeClr val="tx1">
                  <a:lumMod val="75000"/>
                  <a:lumOff val="25000"/>
                </a:schemeClr>
              </a:solidFill>
              <a:latin typeface="Arial" panose="020B0604020202020204" pitchFamily="34" charset="0"/>
              <a:cs typeface="Arial" panose="020B0604020202020204" pitchFamily="34" charset="0"/>
            </a:endParaRPr>
          </a:p>
          <a:p>
            <a:pPr eaLnBrk="1" fontAlgn="auto" hangingPunct="1">
              <a:spcAft>
                <a:spcPts val="0"/>
              </a:spcAft>
              <a:buFont typeface="Wingdings 3" charset="2"/>
              <a:buChar char=""/>
              <a:defRPr/>
            </a:pPr>
            <a:endParaRPr lang="en-GB" altLang="en-US" sz="2000" i="1" dirty="0">
              <a:solidFill>
                <a:schemeClr val="tx1">
                  <a:lumMod val="75000"/>
                  <a:lumOff val="25000"/>
                </a:schemeClr>
              </a:solidFill>
              <a:latin typeface="Arial" panose="020B0604020202020204" pitchFamily="34" charset="0"/>
              <a:cs typeface="Arial" panose="020B0604020202020204" pitchFamily="34" charset="0"/>
            </a:endParaRPr>
          </a:p>
          <a:p>
            <a:pPr marL="0" indent="0" eaLnBrk="1" fontAlgn="auto" hangingPunct="1">
              <a:spcAft>
                <a:spcPts val="0"/>
              </a:spcAft>
              <a:buFont typeface="Wingdings 3" charset="2"/>
              <a:buNone/>
              <a:defRPr/>
            </a:pPr>
            <a:endParaRPr lang="en-GB" altLang="en-US" sz="2000" dirty="0">
              <a:solidFill>
                <a:schemeClr val="tx1">
                  <a:lumMod val="75000"/>
                  <a:lumOff val="25000"/>
                </a:schemeClr>
              </a:solidFill>
              <a:latin typeface="Arial" panose="020B0604020202020204" pitchFamily="34" charset="0"/>
              <a:cs typeface="Arial" panose="020B0604020202020204" pitchFamily="34" charset="0"/>
            </a:endParaRPr>
          </a:p>
          <a:p>
            <a:pPr eaLnBrk="1" fontAlgn="auto" hangingPunct="1">
              <a:spcAft>
                <a:spcPts val="0"/>
              </a:spcAft>
              <a:buFont typeface="Wingdings 3" charset="2"/>
              <a:buChar char=""/>
              <a:defRPr/>
            </a:pPr>
            <a:endParaRPr lang="en-GB" dirty="0">
              <a:solidFill>
                <a:schemeClr val="tx1">
                  <a:lumMod val="75000"/>
                  <a:lumOff val="25000"/>
                </a:schemeClr>
              </a:solidFill>
            </a:endParaRPr>
          </a:p>
        </p:txBody>
      </p:sp>
      <p:pic>
        <p:nvPicPr>
          <p:cNvPr id="15364" name="Picture 1">
            <a:extLst>
              <a:ext uri="{FF2B5EF4-FFF2-40B4-BE49-F238E27FC236}">
                <a16:creationId xmlns:a16="http://schemas.microsoft.com/office/drawing/2014/main" id="{B78C9FAB-56EC-407F-830A-2A26F9F1318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16938" y="2166938"/>
            <a:ext cx="360362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Audio 18">
            <a:hlinkClick r:id="" action="ppaction://media"/>
            <a:extLst>
              <a:ext uri="{FF2B5EF4-FFF2-40B4-BE49-F238E27FC236}">
                <a16:creationId xmlns:a16="http://schemas.microsoft.com/office/drawing/2014/main" id="{EDF94E63-5392-4E36-AF06-1EFB7ED604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0062"/>
    </mc:Choice>
    <mc:Fallback>
      <p:transition spd="slow" advTm="80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5">
            <a:extLst>
              <a:ext uri="{FF2B5EF4-FFF2-40B4-BE49-F238E27FC236}">
                <a16:creationId xmlns:a16="http://schemas.microsoft.com/office/drawing/2014/main" id="{185F69A9-9BBC-43D5-898E-60A7E5411C23}"/>
              </a:ext>
            </a:extLst>
          </p:cNvPr>
          <p:cNvGrpSpPr>
            <a:grpSpLocks/>
          </p:cNvGrpSpPr>
          <p:nvPr/>
        </p:nvGrpSpPr>
        <p:grpSpPr bwMode="auto">
          <a:xfrm>
            <a:off x="931863" y="0"/>
            <a:ext cx="9629775" cy="6858000"/>
            <a:chOff x="0" y="0"/>
            <a:chExt cx="5760" cy="4320"/>
          </a:xfrm>
        </p:grpSpPr>
        <p:pic>
          <p:nvPicPr>
            <p:cNvPr id="16387" name="Picture 5" descr="two-">
              <a:extLst>
                <a:ext uri="{FF2B5EF4-FFF2-40B4-BE49-F238E27FC236}">
                  <a16:creationId xmlns:a16="http://schemas.microsoft.com/office/drawing/2014/main" id="{3990F894-5E49-4B7B-A44A-1BE1F4AE3B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2256"/>
              <a:ext cx="2832" cy="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descr="two-012">
              <a:extLst>
                <a:ext uri="{FF2B5EF4-FFF2-40B4-BE49-F238E27FC236}">
                  <a16:creationId xmlns:a16="http://schemas.microsoft.com/office/drawing/2014/main" id="{9E149219-6B9D-443B-9E68-973292EB75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56"/>
              <a:ext cx="2688" cy="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3" descr="two-008">
              <a:extLst>
                <a:ext uri="{FF2B5EF4-FFF2-40B4-BE49-F238E27FC236}">
                  <a16:creationId xmlns:a16="http://schemas.microsoft.com/office/drawing/2014/main" id="{7F8C0451-0945-4FA9-BADD-F9115A5B73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0" y="0"/>
              <a:ext cx="2880" cy="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2" descr="two-005">
              <a:extLst>
                <a:ext uri="{FF2B5EF4-FFF2-40B4-BE49-F238E27FC236}">
                  <a16:creationId xmlns:a16="http://schemas.microsoft.com/office/drawing/2014/main" id="{E8C0CAAD-19B2-4F36-8F94-B4BA8D99C0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688"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Audio 4">
            <a:hlinkClick r:id="" action="ppaction://media"/>
            <a:extLst>
              <a:ext uri="{FF2B5EF4-FFF2-40B4-BE49-F238E27FC236}">
                <a16:creationId xmlns:a16="http://schemas.microsoft.com/office/drawing/2014/main" id="{6452630C-EEC3-4BEA-B51C-105817CDAF7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304"/>
    </mc:Choice>
    <mc:Fallback>
      <p:transition spd="slow" advTm="22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9">
            <a:extLst>
              <a:ext uri="{FF2B5EF4-FFF2-40B4-BE49-F238E27FC236}">
                <a16:creationId xmlns:a16="http://schemas.microsoft.com/office/drawing/2014/main" id="{0D3E0898-1FC3-4CC4-AFA1-D0FBA6B58C37}"/>
              </a:ext>
            </a:extLst>
          </p:cNvPr>
          <p:cNvGrpSpPr>
            <a:grpSpLocks/>
          </p:cNvGrpSpPr>
          <p:nvPr/>
        </p:nvGrpSpPr>
        <p:grpSpPr bwMode="auto">
          <a:xfrm>
            <a:off x="1316038" y="0"/>
            <a:ext cx="9144000" cy="6858000"/>
            <a:chOff x="0" y="0"/>
            <a:chExt cx="5760" cy="4320"/>
          </a:xfrm>
        </p:grpSpPr>
        <p:pic>
          <p:nvPicPr>
            <p:cNvPr id="18435" name="Picture 3" descr="two-015">
              <a:extLst>
                <a:ext uri="{FF2B5EF4-FFF2-40B4-BE49-F238E27FC236}">
                  <a16:creationId xmlns:a16="http://schemas.microsoft.com/office/drawing/2014/main" id="{B8452AE6-D9A1-4CC9-8F4E-AE5389CB5F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0" y="0"/>
              <a:ext cx="2880"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5" descr="two-017">
              <a:extLst>
                <a:ext uri="{FF2B5EF4-FFF2-40B4-BE49-F238E27FC236}">
                  <a16:creationId xmlns:a16="http://schemas.microsoft.com/office/drawing/2014/main" id="{7C8F5E6B-22D5-4259-B222-643875A4F2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0" y="2256"/>
              <a:ext cx="2880" cy="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2" descr="two-014">
              <a:extLst>
                <a:ext uri="{FF2B5EF4-FFF2-40B4-BE49-F238E27FC236}">
                  <a16:creationId xmlns:a16="http://schemas.microsoft.com/office/drawing/2014/main" id="{FCF0DCC3-92E8-4552-BD1C-267618B0DD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736"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4" descr="two-016">
              <a:extLst>
                <a:ext uri="{FF2B5EF4-FFF2-40B4-BE49-F238E27FC236}">
                  <a16:creationId xmlns:a16="http://schemas.microsoft.com/office/drawing/2014/main" id="{5FBCABCA-960D-48B3-A476-0B6D6BB053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256"/>
              <a:ext cx="2736" cy="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Audio 7">
            <a:hlinkClick r:id="" action="ppaction://media"/>
            <a:extLst>
              <a:ext uri="{FF2B5EF4-FFF2-40B4-BE49-F238E27FC236}">
                <a16:creationId xmlns:a16="http://schemas.microsoft.com/office/drawing/2014/main" id="{50C10608-B735-4126-A929-7EBD7C6B4FB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158"/>
    </mc:Choice>
    <mc:Fallback>
      <p:transition spd="slow" advTm="19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719C8ED5F8A74F95E485453E0CD706" ma:contentTypeVersion="12" ma:contentTypeDescription="Create a new document." ma:contentTypeScope="" ma:versionID="3cc046ad10964c2e1fc9cfb3ba77111b">
  <xsd:schema xmlns:xsd="http://www.w3.org/2001/XMLSchema" xmlns:xs="http://www.w3.org/2001/XMLSchema" xmlns:p="http://schemas.microsoft.com/office/2006/metadata/properties" xmlns:ns2="b8d97211-f5f2-46a1-a430-dc9740be902c" xmlns:ns3="48f3d607-8c4d-42e7-9474-07c91cd46e09" targetNamespace="http://schemas.microsoft.com/office/2006/metadata/properties" ma:root="true" ma:fieldsID="21c7fba065f8a282d83d617fd25b859b" ns2:_="" ns3:_="">
    <xsd:import namespace="b8d97211-f5f2-46a1-a430-dc9740be902c"/>
    <xsd:import namespace="48f3d607-8c4d-42e7-9474-07c91cd46e09"/>
    <xsd:element name="properties">
      <xsd:complexType>
        <xsd:sequence>
          <xsd:element name="documentManagement">
            <xsd:complexType>
              <xsd:all>
                <xsd:element ref="ns2:MediaServiceMetadata" minOccurs="0"/>
                <xsd:element ref="ns2:MediaServiceFastMetadata" minOccurs="0"/>
                <xsd:element ref="ns2:MediaLengthInSeconds"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d97211-f5f2-46a1-a430-dc9740be90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Length (seconds)"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8f3d607-8c4d-42e7-9474-07c91cd46e09"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1C6BB9A-54E3-47F6-9984-D91019001956}"/>
</file>

<file path=customXml/itemProps2.xml><?xml version="1.0" encoding="utf-8"?>
<ds:datastoreItem xmlns:ds="http://schemas.openxmlformats.org/officeDocument/2006/customXml" ds:itemID="{98EFDD7B-4973-4AB9-A71F-5D644FCF58E9}">
  <ds:schemaRefs>
    <ds:schemaRef ds:uri="http://schemas.microsoft.com/sharepoint/v3/contenttype/forms"/>
  </ds:schemaRefs>
</ds:datastoreItem>
</file>

<file path=customXml/itemProps3.xml><?xml version="1.0" encoding="utf-8"?>
<ds:datastoreItem xmlns:ds="http://schemas.openxmlformats.org/officeDocument/2006/customXml" ds:itemID="{B64DB753-D0B0-493C-A673-4D056E6D523F}">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Facet</Template>
  <TotalTime>721</TotalTime>
  <Words>1981</Words>
  <Application>Microsoft Office PowerPoint</Application>
  <PresentationFormat>Widescreen</PresentationFormat>
  <Paragraphs>151</Paragraphs>
  <Slides>27</Slides>
  <Notes>13</Notes>
  <HiddenSlides>0</HiddenSlides>
  <MMClips>27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Calibri</vt:lpstr>
      <vt:lpstr>Arial</vt:lpstr>
      <vt:lpstr>Trebuchet MS</vt:lpstr>
      <vt:lpstr>Wingdings 3</vt:lpstr>
      <vt:lpstr>Facet</vt:lpstr>
      <vt:lpstr>Plastic &amp; Reconstructive Surgery in Major Trauma</vt:lpstr>
      <vt:lpstr>What you will learn</vt:lpstr>
      <vt:lpstr>Major Trauma Network  </vt:lpstr>
      <vt:lpstr>Plastic Surgery </vt:lpstr>
      <vt:lpstr>Plastic Surgery Purpose</vt:lpstr>
      <vt:lpstr>Debridement </vt:lpstr>
      <vt:lpstr>Skin Graft </vt:lpstr>
      <vt:lpstr>PowerPoint Presentation</vt:lpstr>
      <vt:lpstr>PowerPoint Presentation</vt:lpstr>
      <vt:lpstr>Donor Site</vt:lpstr>
      <vt:lpstr>Flap Reconstruction</vt:lpstr>
      <vt:lpstr>Classifications of flaps</vt:lpstr>
      <vt:lpstr>Free Radial Forearm Flap</vt:lpstr>
      <vt:lpstr>Pectoralis Major Flap </vt:lpstr>
      <vt:lpstr>Latissimus Dorsi Flap </vt:lpstr>
      <vt:lpstr>Deep Inferior Epigastric Perforator  (DIEP)</vt:lpstr>
      <vt:lpstr>PowerPoint Presentation</vt:lpstr>
      <vt:lpstr>Antero-Lateral Thigh Flap (ALT)</vt:lpstr>
      <vt:lpstr>Implications to Physiotherapy</vt:lpstr>
      <vt:lpstr>Pain  </vt:lpstr>
      <vt:lpstr>Understanding of structures moved and their original purpose </vt:lpstr>
      <vt:lpstr>“Bedding in” time </vt:lpstr>
      <vt:lpstr>Dangling</vt:lpstr>
      <vt:lpstr>Capillary refill</vt:lpstr>
      <vt:lpstr>Graft Failure</vt:lpstr>
      <vt:lpstr>Flap Failure</vt:lpstr>
      <vt:lpstr>  Thank you  Questions:  Jordann.Connaghan@ggc.scot.nhs.uk</vt:lpstr>
    </vt:vector>
  </TitlesOfParts>
  <Company>NHS Greater Glasgow &amp; Clyde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Connaghan, Jordann</dc:creator>
  <cp:lastModifiedBy>CONNAGHAN, JORDANN</cp:lastModifiedBy>
  <cp:revision>42</cp:revision>
  <dcterms:created xsi:type="dcterms:W3CDTF">2020-06-17T14:56:08Z</dcterms:created>
  <dcterms:modified xsi:type="dcterms:W3CDTF">2021-04-27T21:29:46Z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0x01010013719C8ED5F8A74F95E485453E0CD706</vt:lpwstr>
  </property>
</Properties>
</file>