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1" r:id="rId4"/>
  </p:sldMasterIdLst>
  <p:notesMasterIdLst>
    <p:notesMasterId r:id="rId16"/>
  </p:notesMasterIdLst>
  <p:sldIdLst>
    <p:sldId id="256" r:id="rId5"/>
    <p:sldId id="260" r:id="rId6"/>
    <p:sldId id="259" r:id="rId7"/>
    <p:sldId id="261" r:id="rId8"/>
    <p:sldId id="263" r:id="rId9"/>
    <p:sldId id="264" r:id="rId10"/>
    <p:sldId id="265" r:id="rId11"/>
    <p:sldId id="266" r:id="rId12"/>
    <p:sldId id="268" r:id="rId13"/>
    <p:sldId id="262" r:id="rId14"/>
    <p:sldId id="267"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9B0138-D98A-41FC-B121-FD2D32CC48BF}" v="3" dt="2022-02-07T09:52:09.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39332" autoAdjust="0"/>
  </p:normalViewPr>
  <p:slideViewPr>
    <p:cSldViewPr snapToGrid="0">
      <p:cViewPr varScale="1">
        <p:scale>
          <a:sx n="36" d="100"/>
          <a:sy n="36" d="100"/>
        </p:scale>
        <p:origin x="265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tewart" userId="S::laura.stewart@nes.scot.nhs.uk::a8c10ad6-026e-4315-b27e-d69d27b510d7" providerId="AD" clId="Web-{C09B0138-D98A-41FC-B121-FD2D32CC48BF}"/>
    <pc:docChg chg="modSld">
      <pc:chgData name="Laura Stewart" userId="S::laura.stewart@nes.scot.nhs.uk::a8c10ad6-026e-4315-b27e-d69d27b510d7" providerId="AD" clId="Web-{C09B0138-D98A-41FC-B121-FD2D32CC48BF}" dt="2022-02-07T09:52:06.895" v="1" actId="20577"/>
      <pc:docMkLst>
        <pc:docMk/>
      </pc:docMkLst>
      <pc:sldChg chg="modSp">
        <pc:chgData name="Laura Stewart" userId="S::laura.stewart@nes.scot.nhs.uk::a8c10ad6-026e-4315-b27e-d69d27b510d7" providerId="AD" clId="Web-{C09B0138-D98A-41FC-B121-FD2D32CC48BF}" dt="2022-02-07T09:52:06.895" v="1" actId="20577"/>
        <pc:sldMkLst>
          <pc:docMk/>
          <pc:sldMk cId="2328228351" sldId="260"/>
        </pc:sldMkLst>
        <pc:spChg chg="mod">
          <ac:chgData name="Laura Stewart" userId="S::laura.stewart@nes.scot.nhs.uk::a8c10ad6-026e-4315-b27e-d69d27b510d7" providerId="AD" clId="Web-{C09B0138-D98A-41FC-B121-FD2D32CC48BF}" dt="2022-02-07T09:52:06.895" v="1" actId="20577"/>
          <ac:spMkLst>
            <pc:docMk/>
            <pc:sldMk cId="2328228351" sldId="260"/>
            <ac:spMk id="3" creationId="{997C08BF-3058-48EB-9130-FE681481BA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A5E7D-82F8-4C62-96F6-76337F264955}" type="datetimeFigureOut">
              <a:rPr lang="en-GB" smtClean="0"/>
              <a:t>07/02/2022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705A23-152D-486F-847B-A4FB51F92BAC}" type="slidenum">
              <a:rPr lang="en-GB" smtClean="0"/>
              <a:t>‹#›</a:t>
            </a:fld>
            <a:endParaRPr lang="en-GB"/>
          </a:p>
        </p:txBody>
      </p:sp>
    </p:spTree>
    <p:extLst>
      <p:ext uri="{BB962C8B-B14F-4D97-AF65-F5344CB8AC3E}">
        <p14:creationId xmlns:p14="http://schemas.microsoft.com/office/powerpoint/2010/main" val="2261642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brief overview on Early</a:t>
            </a:r>
            <a:r>
              <a:rPr lang="en-GB" baseline="0" dirty="0"/>
              <a:t> mobilisation, it should give you an idea of the reasons we do it, both for benefitting the patient and us in the hospital, a bit of the physiology of why its beneficial and what you need to think about before getting patients moving.</a:t>
            </a:r>
          </a:p>
          <a:p>
            <a:endParaRPr lang="en-GB" baseline="0" dirty="0"/>
          </a:p>
          <a:p>
            <a:r>
              <a:rPr lang="en-GB" baseline="0" dirty="0"/>
              <a:t>A lot of the information is based round Critical care which is where a significant cohort of our patients will come through, but the principles still hold for Patients for our ward.</a:t>
            </a:r>
          </a:p>
          <a:p>
            <a:endParaRPr lang="en-GB" baseline="0" dirty="0"/>
          </a:p>
          <a:p>
            <a:r>
              <a:rPr lang="en-GB" baseline="0" dirty="0"/>
              <a:t>SO</a:t>
            </a:r>
            <a:endParaRPr lang="en-GB" dirty="0"/>
          </a:p>
          <a:p>
            <a:endParaRPr lang="en-GB" dirty="0"/>
          </a:p>
          <a:p>
            <a:r>
              <a:rPr lang="en-GB" dirty="0"/>
              <a:t>Early</a:t>
            </a:r>
            <a:r>
              <a:rPr lang="en-GB" baseline="0" dirty="0"/>
              <a:t> mobilisation is not just a term.</a:t>
            </a:r>
          </a:p>
          <a:p>
            <a:endParaRPr lang="en-GB" baseline="0" dirty="0"/>
          </a:p>
          <a:p>
            <a:r>
              <a:rPr lang="en-GB" baseline="0" dirty="0"/>
              <a:t>It’s an evidenced method of treatment  which is proven to improve outcomes for patients and reduce the amount of time people need to spend in critical care and beyond in the hospital. This saves resources for the hospital. </a:t>
            </a:r>
          </a:p>
          <a:p>
            <a:endParaRPr lang="en-GB" baseline="0" dirty="0"/>
          </a:p>
          <a:p>
            <a:r>
              <a:rPr lang="en-GB" baseline="0" dirty="0"/>
              <a:t>Its what we should all be aiming for when planning our management of patients. For Physiotherapists especially and  other therapy staff it’s a significant part of our acute treatment and from a therapy point of view it is one of the functional foundations from which the rest of our practise progresses from.</a:t>
            </a:r>
          </a:p>
          <a:p>
            <a:endParaRPr lang="en-GB" baseline="0" dirty="0"/>
          </a:p>
          <a:p>
            <a:r>
              <a:rPr lang="en-GB" baseline="0" dirty="0"/>
              <a:t>For Major Trauma it should be one of the primary aims with all our patients.</a:t>
            </a:r>
          </a:p>
        </p:txBody>
      </p:sp>
      <p:sp>
        <p:nvSpPr>
          <p:cNvPr id="4" name="Slide Number Placeholder 3"/>
          <p:cNvSpPr>
            <a:spLocks noGrp="1"/>
          </p:cNvSpPr>
          <p:nvPr>
            <p:ph type="sldNum" sz="quarter" idx="10"/>
          </p:nvPr>
        </p:nvSpPr>
        <p:spPr/>
        <p:txBody>
          <a:bodyPr/>
          <a:lstStyle/>
          <a:p>
            <a:fld id="{68705A23-152D-486F-847B-A4FB51F92BAC}" type="slidenum">
              <a:rPr lang="en-GB" smtClean="0"/>
              <a:t>1</a:t>
            </a:fld>
            <a:endParaRPr lang="en-GB"/>
          </a:p>
        </p:txBody>
      </p:sp>
    </p:spTree>
    <p:extLst>
      <p:ext uri="{BB962C8B-B14F-4D97-AF65-F5344CB8AC3E}">
        <p14:creationId xmlns:p14="http://schemas.microsoft.com/office/powerpoint/2010/main" val="2104360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Specifically for Major Trauma, with the patients</a:t>
            </a:r>
            <a:r>
              <a:rPr lang="en-GB" baseline="0" dirty="0"/>
              <a:t> having an average hospital stay longer than 2 weeks.</a:t>
            </a:r>
          </a:p>
          <a:p>
            <a:endParaRPr lang="en-GB" baseline="0" dirty="0"/>
          </a:p>
          <a:p>
            <a:r>
              <a:rPr lang="en-GB" baseline="0" dirty="0"/>
              <a:t>Early mobilisation should speed their progression out of critical care, reduce their likelihood of developing complications and improves their outcomes.</a:t>
            </a:r>
          </a:p>
          <a:p>
            <a:endParaRPr lang="en-GB" baseline="0" dirty="0"/>
          </a:p>
          <a:p>
            <a:r>
              <a:rPr lang="en-GB" baseline="0" dirty="0"/>
              <a:t>With the nature of the multisystem injuries in MT it is imperative that we are careful and considerate when getting patients going and that we listen and work well together with the rest of the team. </a:t>
            </a:r>
          </a:p>
          <a:p>
            <a:endParaRPr lang="en-GB" baseline="0" dirty="0"/>
          </a:p>
          <a:p>
            <a:r>
              <a:rPr lang="en-GB" baseline="0" dirty="0"/>
              <a:t>With the coming together of the different specialties and back grounds and staff, different people will have different levels of experience and we need to be able to help each other and guide each other when working with this complex patient group.</a:t>
            </a:r>
          </a:p>
          <a:p>
            <a:endParaRPr lang="en-GB" baseline="0" dirty="0"/>
          </a:p>
          <a:p>
            <a:r>
              <a:rPr lang="en-GB" baseline="0" dirty="0"/>
              <a:t> Remember that some staff will have a lot of experience with some issues and will be able to offer lots of good advice, whereas others will need information and guidance  to help implement things well. Make sure that you are listening to and speaking to other staff members to make sure we are all on the same page.</a:t>
            </a:r>
          </a:p>
          <a:p>
            <a:endParaRPr lang="en-GB" baseline="0" dirty="0"/>
          </a:p>
          <a:p>
            <a:r>
              <a:rPr lang="en-GB" baseline="0" dirty="0"/>
              <a:t>We all need to be on board and working together for this to be safe and more efficient.</a:t>
            </a:r>
            <a:endParaRPr lang="en-GB" dirty="0"/>
          </a:p>
        </p:txBody>
      </p:sp>
      <p:sp>
        <p:nvSpPr>
          <p:cNvPr id="4" name="Slide Number Placeholder 3"/>
          <p:cNvSpPr>
            <a:spLocks noGrp="1"/>
          </p:cNvSpPr>
          <p:nvPr>
            <p:ph type="sldNum" sz="quarter" idx="10"/>
          </p:nvPr>
        </p:nvSpPr>
        <p:spPr/>
        <p:txBody>
          <a:bodyPr/>
          <a:lstStyle/>
          <a:p>
            <a:fld id="{68705A23-152D-486F-847B-A4FB51F92BAC}" type="slidenum">
              <a:rPr lang="en-GB" smtClean="0"/>
              <a:t>10</a:t>
            </a:fld>
            <a:endParaRPr lang="en-GB"/>
          </a:p>
        </p:txBody>
      </p:sp>
    </p:spTree>
    <p:extLst>
      <p:ext uri="{BB962C8B-B14F-4D97-AF65-F5344CB8AC3E}">
        <p14:creationId xmlns:p14="http://schemas.microsoft.com/office/powerpoint/2010/main" val="3739345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the ward is functional a lot of our patients will be coming from ICU or HDU. Critical care</a:t>
            </a:r>
            <a:r>
              <a:rPr lang="en-GB" baseline="0" dirty="0"/>
              <a:t> and the team there are very proactive in implementing Early mobilisation, which is great as they are likely to have already begun. </a:t>
            </a:r>
          </a:p>
          <a:p>
            <a:endParaRPr lang="en-GB" baseline="0" dirty="0"/>
          </a:p>
          <a:p>
            <a:r>
              <a:rPr lang="en-GB" baseline="0" dirty="0"/>
              <a:t>When this is started a lot under real time monitoring they can also help with giving any indications of any unexpected issues or precautions even though patients are likely to be more stable stepping down.</a:t>
            </a:r>
          </a:p>
          <a:p>
            <a:endParaRPr lang="en-GB" baseline="0" dirty="0"/>
          </a:p>
          <a:p>
            <a:r>
              <a:rPr lang="en-GB" baseline="0" dirty="0"/>
              <a:t>That should help reassure staff that they can safely push patients on.</a:t>
            </a:r>
          </a:p>
          <a:p>
            <a:endParaRPr lang="en-GB" baseline="0" dirty="0"/>
          </a:p>
          <a:p>
            <a:r>
              <a:rPr lang="en-GB" baseline="0" dirty="0"/>
              <a:t>Its really important that we all understand the benefits of early mobilisation as its not just the responsibility of AHP’s, everyone has a part to play in implementing and encouraging the process.</a:t>
            </a:r>
          </a:p>
          <a:p>
            <a:endParaRPr lang="en-GB" baseline="0" dirty="0"/>
          </a:p>
          <a:p>
            <a:endParaRPr lang="en-GB" baseline="0" dirty="0"/>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68705A23-152D-486F-847B-A4FB51F92BAC}" type="slidenum">
              <a:rPr lang="en-GB" smtClean="0"/>
              <a:t>11</a:t>
            </a:fld>
            <a:endParaRPr lang="en-GB"/>
          </a:p>
        </p:txBody>
      </p:sp>
    </p:spTree>
    <p:extLst>
      <p:ext uri="{BB962C8B-B14F-4D97-AF65-F5344CB8AC3E}">
        <p14:creationId xmlns:p14="http://schemas.microsoft.com/office/powerpoint/2010/main" val="53640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majority of our patients in Major Trauma will begin their rehabilitation journey in Intensive care.</a:t>
            </a:r>
          </a:p>
          <a:p>
            <a:endParaRPr lang="en-GB" baseline="0" dirty="0"/>
          </a:p>
          <a:p>
            <a:r>
              <a:rPr lang="en-GB" baseline="0" dirty="0"/>
              <a:t>In more than one way this is a double edged sword. Better chances of survival also mean more chances on ongoing disability, and the treatment necessary to keep patients alive is based around supporting body systems which means that in order to support one system you may be weakening another. </a:t>
            </a:r>
          </a:p>
          <a:p>
            <a:endParaRPr lang="en-GB" baseline="0" dirty="0"/>
          </a:p>
          <a:p>
            <a:r>
              <a:rPr lang="en-GB" baseline="0" dirty="0"/>
              <a:t>Our bodies constantly adapt to the stresses of activity placed on them and a lot of body systems require specific conditions to maintain their optimal function. </a:t>
            </a:r>
          </a:p>
          <a:p>
            <a:r>
              <a:rPr lang="en-GB" baseline="0" dirty="0"/>
              <a:t>Basically our bodies are not designed to be static in bed, having things done for them.</a:t>
            </a:r>
          </a:p>
          <a:p>
            <a:r>
              <a:rPr lang="en-GB" baseline="0" dirty="0"/>
              <a:t> Prolonging these conditions affects all the bodies functions from whole systems right down to a cellular level.</a:t>
            </a:r>
          </a:p>
          <a:p>
            <a:endParaRPr lang="en-GB" baseline="0" dirty="0"/>
          </a:p>
          <a:p>
            <a:r>
              <a:rPr lang="en-GB" baseline="0" dirty="0"/>
              <a:t> The severity and complexity of their injuries means that  patients are fortunate to have survived their incident but if you are in ICU then by nature you are very unwell.</a:t>
            </a:r>
          </a:p>
          <a:p>
            <a:r>
              <a:rPr lang="en-GB" dirty="0"/>
              <a:t>Advancing skills knowledge and technology mean that more and more people are surviving injuries and illnesses which they previously would not have which is great,</a:t>
            </a:r>
            <a:r>
              <a:rPr lang="en-GB" baseline="0" dirty="0"/>
              <a:t> but it does pose real issues for how they are managed.</a:t>
            </a:r>
          </a:p>
          <a:p>
            <a:endParaRPr lang="en-GB" baseline="0" dirty="0"/>
          </a:p>
          <a:p>
            <a:r>
              <a:rPr lang="en-GB" baseline="0" dirty="0"/>
              <a:t> The treatments which keep them alive and allow them to recover don’t alone make patients better. They stabilise them to allow their recovery to begin. </a:t>
            </a:r>
          </a:p>
          <a:p>
            <a:r>
              <a:rPr lang="en-GB" baseline="0" dirty="0"/>
              <a:t>Once it is safe to do so increasing their functional activity has a huge impact on both their speed of recovery and their final outcomes.</a:t>
            </a:r>
          </a:p>
          <a:p>
            <a:endParaRPr lang="en-GB" baseline="0" dirty="0"/>
          </a:p>
          <a:p>
            <a:r>
              <a:rPr lang="en-GB" baseline="0" dirty="0"/>
              <a:t>Intensive care is brilliant for keeping you alive, but being in bed and ventilated is not good for you. Early mobilisation helps to reduce the iatrogenic problems of an ICU stay.</a:t>
            </a:r>
          </a:p>
          <a:p>
            <a:endParaRPr lang="en-GB" baseline="0" dirty="0"/>
          </a:p>
          <a:p>
            <a:r>
              <a:rPr lang="en-GB" baseline="0" dirty="0"/>
              <a:t>The problems caused by immobility are not isolated to ICU, anywhere that requires a patient to be on bedrest for a length of time means there is an increased risk of developing complications.</a:t>
            </a:r>
          </a:p>
          <a:p>
            <a:r>
              <a:rPr lang="en-GB" baseline="0" dirty="0"/>
              <a:t>In Major Trauma there is already an increased possibility of prolonged disability from initial injuries. We must work hard to minimise any complications from treatment and getting people to understand the risks from inactivity is one of the fundamentals of that.</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8705A23-152D-486F-847B-A4FB51F92BAC}" type="slidenum">
              <a:rPr lang="en-GB" smtClean="0"/>
              <a:t>2</a:t>
            </a:fld>
            <a:endParaRPr lang="en-GB"/>
          </a:p>
        </p:txBody>
      </p:sp>
    </p:spTree>
    <p:extLst>
      <p:ext uri="{BB962C8B-B14F-4D97-AF65-F5344CB8AC3E}">
        <p14:creationId xmlns:p14="http://schemas.microsoft.com/office/powerpoint/2010/main" val="2210235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Ok so these are just some of the</a:t>
            </a:r>
            <a:r>
              <a:rPr lang="en-GB" baseline="0" dirty="0"/>
              <a:t> main physiological issues that being on bedrest impacts. If you look into any system in depth you can follow how the decline in function has adverse effects for patients.</a:t>
            </a:r>
          </a:p>
          <a:p>
            <a:endParaRPr lang="en-GB" baseline="0" dirty="0"/>
          </a:p>
          <a:p>
            <a:r>
              <a:rPr lang="en-GB" baseline="0" dirty="0"/>
              <a:t>The physiological deterioration does not take long to begin. You begin to lose muscle strength immediately and at quite an alarming rate.</a:t>
            </a:r>
          </a:p>
          <a:p>
            <a:r>
              <a:rPr lang="en-GB" baseline="0" dirty="0"/>
              <a:t>Its not just skeletal muscle, your heart becomes more inefficient as does the smooth muscle in your blood vessels., and your respiratory muscles also weaken.</a:t>
            </a:r>
          </a:p>
          <a:p>
            <a:endParaRPr lang="en-GB" baseline="0" dirty="0"/>
          </a:p>
          <a:p>
            <a:r>
              <a:rPr lang="en-GB" baseline="0" dirty="0"/>
              <a:t>Your bones begin to get weaker and more brittle.</a:t>
            </a:r>
          </a:p>
          <a:p>
            <a:endParaRPr lang="en-GB" baseline="0" dirty="0"/>
          </a:p>
          <a:p>
            <a:r>
              <a:rPr lang="en-GB" baseline="0" dirty="0"/>
              <a:t>You can start to develop contractures. 1/3 of patients will develop a functionally significant contracture of a major joint following prolonged ICU admission. Its not just muscle shortening but the periarticular connective tissues too which are harder and more painful to stretch out.</a:t>
            </a:r>
          </a:p>
          <a:p>
            <a:endParaRPr lang="en-GB" baseline="0" dirty="0"/>
          </a:p>
          <a:p>
            <a:r>
              <a:rPr lang="en-GB" baseline="0" dirty="0"/>
              <a:t>Blood volume, its clotting function and albumin levels are altered. Pts are therefore more likely to develop a thrombosis and suffer with oedema.</a:t>
            </a:r>
          </a:p>
          <a:p>
            <a:endParaRPr lang="en-GB" baseline="0" dirty="0"/>
          </a:p>
          <a:p>
            <a:r>
              <a:rPr lang="en-GB" baseline="0" dirty="0"/>
              <a:t>Patients are already at increased risk of pressure issues from the lack of positional variability, tissue oedema can make skin more fragile.  </a:t>
            </a:r>
          </a:p>
          <a:p>
            <a:endParaRPr lang="en-GB" baseline="0" dirty="0"/>
          </a:p>
          <a:p>
            <a:r>
              <a:rPr lang="en-GB" baseline="0" dirty="0"/>
              <a:t>Nutrition is more difficult to uptake and harder to absorb just when your body really needs it and gut transit is also diminished </a:t>
            </a:r>
            <a:r>
              <a:rPr lang="en-GB" baseline="0" dirty="0" err="1"/>
              <a:t>positionally</a:t>
            </a:r>
            <a:r>
              <a:rPr lang="en-GB" baseline="0" dirty="0"/>
              <a:t>.</a:t>
            </a:r>
          </a:p>
          <a:p>
            <a:endParaRPr lang="en-GB" baseline="0" dirty="0"/>
          </a:p>
          <a:p>
            <a:r>
              <a:rPr lang="en-GB" baseline="0" dirty="0"/>
              <a:t>These physiological factors are all inter related. </a:t>
            </a:r>
          </a:p>
          <a:p>
            <a:endParaRPr lang="en-GB" baseline="0" dirty="0"/>
          </a:p>
          <a:p>
            <a:r>
              <a:rPr lang="en-GB" baseline="0" dirty="0"/>
              <a:t>That is not even mentioning the issues such as delirium and mood problems which are also common effects of being confined to bed.</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8705A23-152D-486F-847B-A4FB51F92BAC}" type="slidenum">
              <a:rPr lang="en-GB" smtClean="0"/>
              <a:t>3</a:t>
            </a:fld>
            <a:endParaRPr lang="en-GB"/>
          </a:p>
        </p:txBody>
      </p:sp>
    </p:spTree>
    <p:extLst>
      <p:ext uri="{BB962C8B-B14F-4D97-AF65-F5344CB8AC3E}">
        <p14:creationId xmlns:p14="http://schemas.microsoft.com/office/powerpoint/2010/main" val="3141259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Critical illness acquired weakness is</a:t>
            </a:r>
            <a:r>
              <a:rPr lang="en-GB" baseline="0" dirty="0"/>
              <a:t> a condition that is becoming more apparent  due to the increasing numbers of patients surviving intensive care.</a:t>
            </a:r>
          </a:p>
          <a:p>
            <a:endParaRPr lang="en-GB" baseline="0" dirty="0"/>
          </a:p>
          <a:p>
            <a:r>
              <a:rPr lang="en-GB" baseline="0" dirty="0"/>
              <a:t>It presents as a gross weakness of the trunk limbs and respiratory muscles, that cannot be ruled out by another diagnosis.</a:t>
            </a:r>
          </a:p>
          <a:p>
            <a:endParaRPr lang="en-GB" baseline="0" dirty="0"/>
          </a:p>
          <a:p>
            <a:r>
              <a:rPr lang="en-GB" baseline="0" dirty="0"/>
              <a:t>Its self perpetuating in that if you are ventilated its more likely, the longer you are ventilated the more likely it is,  and it slows weaning from ventilation. Therefore practically we need to be proactive and promote any interventions which assist weaning.</a:t>
            </a:r>
          </a:p>
          <a:p>
            <a:endParaRPr lang="en-GB" baseline="0" dirty="0"/>
          </a:p>
          <a:p>
            <a:r>
              <a:rPr lang="en-GB" baseline="0" dirty="0"/>
              <a:t>As it is so prevalent in post ICU patients it is worth being mindful of it for MT patients who are in Critical care for a prolonged period of time. It would significantly impact rehab ability.</a:t>
            </a:r>
          </a:p>
          <a:p>
            <a:endParaRPr lang="en-GB" baseline="0" dirty="0"/>
          </a:p>
          <a:p>
            <a:r>
              <a:rPr lang="en-GB" baseline="0" dirty="0"/>
              <a:t>There are 3 types  Critical illness myopathy, Critical illness polyneuropathy and critical illness </a:t>
            </a:r>
            <a:r>
              <a:rPr lang="en-GB" baseline="0" dirty="0" err="1"/>
              <a:t>neuromyopathy</a:t>
            </a:r>
            <a:r>
              <a:rPr lang="en-GB" baseline="0" dirty="0"/>
              <a:t>. The presentation however is similar between all of these as is management from a physiotherapy point of view.</a:t>
            </a:r>
          </a:p>
          <a:p>
            <a:endParaRPr lang="en-GB" baseline="0" dirty="0"/>
          </a:p>
          <a:p>
            <a:r>
              <a:rPr lang="en-GB" baseline="0" dirty="0"/>
              <a:t>Early mobilisation is helpful in counteracting the onset of CIAW. That's what we want! </a:t>
            </a:r>
          </a:p>
          <a:p>
            <a:endParaRPr lang="en-GB" baseline="0" dirty="0"/>
          </a:p>
          <a:p>
            <a:r>
              <a:rPr lang="en-GB" baseline="0" dirty="0"/>
              <a:t>Any intervention that reduces the risk of complications, delayed healing or decreased function and outcomes is what we are trying to promote. </a:t>
            </a:r>
          </a:p>
          <a:p>
            <a:endParaRPr lang="en-GB" baseline="0" dirty="0"/>
          </a:p>
          <a:p>
            <a:r>
              <a:rPr lang="en-GB" baseline="0" dirty="0"/>
              <a:t>In MT especially the reason we are staffed as we are is to try and avoid any complications and get the absolute optimal outcome by adding what we can and minimising anything detrimental.</a:t>
            </a:r>
            <a:endParaRPr lang="en-GB" dirty="0"/>
          </a:p>
        </p:txBody>
      </p:sp>
      <p:sp>
        <p:nvSpPr>
          <p:cNvPr id="4" name="Slide Number Placeholder 3"/>
          <p:cNvSpPr>
            <a:spLocks noGrp="1"/>
          </p:cNvSpPr>
          <p:nvPr>
            <p:ph type="sldNum" sz="quarter" idx="10"/>
          </p:nvPr>
        </p:nvSpPr>
        <p:spPr/>
        <p:txBody>
          <a:bodyPr/>
          <a:lstStyle/>
          <a:p>
            <a:fld id="{68705A23-152D-486F-847B-A4FB51F92BAC}" type="slidenum">
              <a:rPr lang="en-GB" smtClean="0"/>
              <a:t>4</a:t>
            </a:fld>
            <a:endParaRPr lang="en-GB"/>
          </a:p>
        </p:txBody>
      </p:sp>
    </p:spTree>
    <p:extLst>
      <p:ext uri="{BB962C8B-B14F-4D97-AF65-F5344CB8AC3E}">
        <p14:creationId xmlns:p14="http://schemas.microsoft.com/office/powerpoint/2010/main" val="1209266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why is early</a:t>
            </a:r>
            <a:r>
              <a:rPr lang="en-GB" baseline="0" dirty="0"/>
              <a:t> mobilisation good for you?</a:t>
            </a:r>
          </a:p>
          <a:p>
            <a:endParaRPr lang="en-GB" baseline="0" dirty="0"/>
          </a:p>
          <a:p>
            <a:r>
              <a:rPr lang="en-GB" baseline="0" dirty="0"/>
              <a:t>Well basically it helps to undo all the detrimental effects of bedrest and inactivity.</a:t>
            </a:r>
          </a:p>
          <a:p>
            <a:endParaRPr lang="en-GB" baseline="0" dirty="0"/>
          </a:p>
          <a:p>
            <a:r>
              <a:rPr lang="en-GB" baseline="0" dirty="0"/>
              <a:t>It maintains joints and muscles. Improves Respiratory and cardiovascular function and has a plethora of benefits on all the bodies systems, physically psychologically and emotionally.</a:t>
            </a:r>
          </a:p>
          <a:p>
            <a:endParaRPr lang="en-GB" baseline="0" dirty="0"/>
          </a:p>
          <a:p>
            <a:r>
              <a:rPr lang="en-GB" baseline="0" dirty="0"/>
              <a:t>Most importantly this leads to better outcomes for the patient, decreased complications, a reduced length of stay in hospital, better function, improved quality of life and satisfaction.</a:t>
            </a:r>
          </a:p>
          <a:p>
            <a:endParaRPr lang="en-GB" baseline="0" dirty="0"/>
          </a:p>
          <a:p>
            <a:r>
              <a:rPr lang="en-GB" baseline="0" dirty="0"/>
              <a:t>The benefits of  early mobilisation are not confined to the patient, reducing ICU and hospital length of stay has massive financial benefits and staff satisfaction is also increased.</a:t>
            </a:r>
          </a:p>
          <a:p>
            <a:endParaRPr lang="en-GB" baseline="0" dirty="0"/>
          </a:p>
          <a:p>
            <a:endParaRPr lang="en-GB" baseline="0" dirty="0"/>
          </a:p>
          <a:p>
            <a:r>
              <a:rPr lang="en-GB" baseline="0" dirty="0"/>
              <a:t>Although it is desirable to implement early mobilisation as soon as possible it needs to be safe which means that with complex multisystem injuries a lot of factors need to be considered when deciding when, what and how much to do with patients to make  sure treatments are safe and successful.</a:t>
            </a:r>
          </a:p>
        </p:txBody>
      </p:sp>
      <p:sp>
        <p:nvSpPr>
          <p:cNvPr id="4" name="Slide Number Placeholder 3"/>
          <p:cNvSpPr>
            <a:spLocks noGrp="1"/>
          </p:cNvSpPr>
          <p:nvPr>
            <p:ph type="sldNum" sz="quarter" idx="10"/>
          </p:nvPr>
        </p:nvSpPr>
        <p:spPr/>
        <p:txBody>
          <a:bodyPr/>
          <a:lstStyle/>
          <a:p>
            <a:fld id="{68705A23-152D-486F-847B-A4FB51F92BAC}" type="slidenum">
              <a:rPr lang="en-GB" smtClean="0"/>
              <a:t>5</a:t>
            </a:fld>
            <a:endParaRPr lang="en-GB"/>
          </a:p>
        </p:txBody>
      </p:sp>
    </p:spTree>
    <p:extLst>
      <p:ext uri="{BB962C8B-B14F-4D97-AF65-F5344CB8AC3E}">
        <p14:creationId xmlns:p14="http://schemas.microsoft.com/office/powerpoint/2010/main" val="405826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other thing to emphasise is that early mobilisation is not just ambulation.</a:t>
            </a:r>
          </a:p>
          <a:p>
            <a:endParaRPr lang="en-GB" baseline="0" dirty="0"/>
          </a:p>
          <a:p>
            <a:r>
              <a:rPr lang="en-GB" baseline="0" dirty="0"/>
              <a:t>In fact ambulation is sometimes not the most beneficial or safest way to start  early mobilisation with our patients.  </a:t>
            </a:r>
          </a:p>
          <a:p>
            <a:endParaRPr lang="en-GB" baseline="0" dirty="0"/>
          </a:p>
          <a:p>
            <a:r>
              <a:rPr lang="en-GB" baseline="0" dirty="0"/>
              <a:t>As most of the Major Trauma patients will have come through Critical care it is very likely they will have already begun the process of early mobilisation , however with many of our patient group the necessitation of multiple surgeries may mean that they come to the ward without early mobilisation having been commenced, due to patients being unavailable, awaiting post op instructions or being unfit following GA or sedation for interventions.</a:t>
            </a:r>
          </a:p>
          <a:p>
            <a:endParaRPr lang="en-GB" baseline="0" dirty="0"/>
          </a:p>
          <a:p>
            <a:r>
              <a:rPr lang="en-GB" baseline="0" dirty="0"/>
              <a:t>With the clear evidence as to the efficacy of early mobilisation it should be the default position of aiming to begin the treatment at the first opportunity. </a:t>
            </a:r>
          </a:p>
          <a:p>
            <a:endParaRPr lang="en-GB" baseline="0" dirty="0"/>
          </a:p>
          <a:p>
            <a:r>
              <a:rPr lang="en-GB" baseline="0" dirty="0"/>
              <a:t>In short- Why are we NOT getting this patient up or getting them ready to get up.</a:t>
            </a:r>
          </a:p>
          <a:p>
            <a:endParaRPr lang="en-GB" baseline="0" dirty="0"/>
          </a:p>
          <a:p>
            <a:r>
              <a:rPr lang="en-GB" baseline="0" dirty="0"/>
              <a:t>The QEUH active mobilisation guideline  aims to mobilise all patients, even if ventilated, once it is safe to do so. Using CV stability, FiO2 Under 80% and PEEP under 12 with consistent demonstration of being able to follow instructions as a basic guideline. </a:t>
            </a:r>
          </a:p>
          <a:p>
            <a:endParaRPr lang="en-GB" baseline="0" dirty="0"/>
          </a:p>
          <a:p>
            <a:r>
              <a:rPr lang="en-GB" baseline="0" dirty="0"/>
              <a:t>However there are a lot of other considerations which must be weighed up for each individual patient both prior to commencing treatment and to monitor during early mobilisation.</a:t>
            </a:r>
            <a:endParaRPr lang="en-GB" dirty="0"/>
          </a:p>
        </p:txBody>
      </p:sp>
      <p:sp>
        <p:nvSpPr>
          <p:cNvPr id="4" name="Slide Number Placeholder 3"/>
          <p:cNvSpPr>
            <a:spLocks noGrp="1"/>
          </p:cNvSpPr>
          <p:nvPr>
            <p:ph type="sldNum" sz="quarter" idx="10"/>
          </p:nvPr>
        </p:nvSpPr>
        <p:spPr/>
        <p:txBody>
          <a:bodyPr/>
          <a:lstStyle/>
          <a:p>
            <a:fld id="{68705A23-152D-486F-847B-A4FB51F92BAC}" type="slidenum">
              <a:rPr lang="en-GB" smtClean="0"/>
              <a:t>6</a:t>
            </a:fld>
            <a:endParaRPr lang="en-GB"/>
          </a:p>
        </p:txBody>
      </p:sp>
    </p:spTree>
    <p:extLst>
      <p:ext uri="{BB962C8B-B14F-4D97-AF65-F5344CB8AC3E}">
        <p14:creationId xmlns:p14="http://schemas.microsoft.com/office/powerpoint/2010/main" val="145522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our focus should</a:t>
            </a:r>
            <a:r>
              <a:rPr lang="en-GB" baseline="0" dirty="0"/>
              <a:t> be on mobilising early it must be done safely.</a:t>
            </a:r>
          </a:p>
          <a:p>
            <a:endParaRPr lang="en-GB" baseline="0" dirty="0"/>
          </a:p>
          <a:p>
            <a:r>
              <a:rPr lang="en-GB" baseline="0" dirty="0"/>
              <a:t>To do this you’ve got to consider a lot of issues with multiple body systems to make sure you are not putting undue stress on your patients.</a:t>
            </a:r>
          </a:p>
          <a:p>
            <a:endParaRPr lang="en-GB" baseline="0" dirty="0"/>
          </a:p>
          <a:p>
            <a:r>
              <a:rPr lang="en-GB" baseline="0" dirty="0"/>
              <a:t>For Cardiovascular and Respiratory issues consider their premorbid status and how long they have been in bed for, for CV think about any support they are on pharmaceutically and for the respiratory system be aware of their reserve as well as the amount of support. They are not going to be intubated  in the ward but may be on Nasal High flow or NIV so be aware of tubing </a:t>
            </a:r>
            <a:r>
              <a:rPr lang="en-GB" baseline="0" dirty="0" err="1"/>
              <a:t>etc</a:t>
            </a:r>
            <a:r>
              <a:rPr lang="en-GB" baseline="0" dirty="0"/>
              <a:t> and the slack you have on that as well as on any lines or catheter etc.</a:t>
            </a:r>
          </a:p>
          <a:p>
            <a:endParaRPr lang="en-GB" baseline="0" dirty="0"/>
          </a:p>
          <a:p>
            <a:r>
              <a:rPr lang="en-GB" baseline="0" dirty="0"/>
              <a:t> Look for any sudden changes to any observations during activity and plan how you would get out of any situation before you get into it.</a:t>
            </a:r>
          </a:p>
          <a:p>
            <a:endParaRPr lang="en-GB" baseline="0" dirty="0"/>
          </a:p>
          <a:p>
            <a:r>
              <a:rPr lang="en-GB" baseline="0" dirty="0"/>
              <a:t>Aim to be progressive with any session and monitor closely the effect as you move through more strenuous tasks.</a:t>
            </a:r>
          </a:p>
          <a:p>
            <a:endParaRPr lang="en-GB" baseline="0" dirty="0"/>
          </a:p>
          <a:p>
            <a:r>
              <a:rPr lang="en-GB" baseline="0" dirty="0"/>
              <a:t>From an Orthopaedic point of view. Check, check and check again. </a:t>
            </a:r>
          </a:p>
          <a:p>
            <a:r>
              <a:rPr lang="en-GB" baseline="0" dirty="0"/>
              <a:t>Things are known to change and the WB status for each limb will limit what you can do with the others. Support and holds can also be difficult due to the site of injuries and pain.</a:t>
            </a:r>
          </a:p>
          <a:p>
            <a:r>
              <a:rPr lang="en-GB" baseline="0" dirty="0"/>
              <a:t> Always look to optimise analgesia prior to treatment and be aware how long different medications take to work and how long they last.</a:t>
            </a:r>
          </a:p>
          <a:p>
            <a:endParaRPr lang="en-GB" dirty="0"/>
          </a:p>
        </p:txBody>
      </p:sp>
      <p:sp>
        <p:nvSpPr>
          <p:cNvPr id="4" name="Slide Number Placeholder 3"/>
          <p:cNvSpPr>
            <a:spLocks noGrp="1"/>
          </p:cNvSpPr>
          <p:nvPr>
            <p:ph type="sldNum" sz="quarter" idx="10"/>
          </p:nvPr>
        </p:nvSpPr>
        <p:spPr/>
        <p:txBody>
          <a:bodyPr/>
          <a:lstStyle/>
          <a:p>
            <a:fld id="{68705A23-152D-486F-847B-A4FB51F92BAC}" type="slidenum">
              <a:rPr lang="en-GB" smtClean="0"/>
              <a:t>7</a:t>
            </a:fld>
            <a:endParaRPr lang="en-GB"/>
          </a:p>
        </p:txBody>
      </p:sp>
    </p:spTree>
    <p:extLst>
      <p:ext uri="{BB962C8B-B14F-4D97-AF65-F5344CB8AC3E}">
        <p14:creationId xmlns:p14="http://schemas.microsoft.com/office/powerpoint/2010/main" val="16370381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no pint being aware of what your heart</a:t>
            </a:r>
            <a:r>
              <a:rPr lang="en-GB" baseline="0" dirty="0"/>
              <a:t> and lungs are doing if what they are circulating isn’t right. While there is no lower safe limit for </a:t>
            </a:r>
            <a:r>
              <a:rPr lang="en-GB" baseline="0" dirty="0" err="1"/>
              <a:t>Hb</a:t>
            </a:r>
            <a:r>
              <a:rPr lang="en-GB" baseline="0" dirty="0"/>
              <a:t> you need to be aware of how levels as the will affect reserve and endurance as well as how bright and responsive a patient is.</a:t>
            </a:r>
          </a:p>
          <a:p>
            <a:endParaRPr lang="en-GB" baseline="0" dirty="0"/>
          </a:p>
          <a:p>
            <a:r>
              <a:rPr lang="en-GB" baseline="0" dirty="0"/>
              <a:t>Be aware of platelet levels you don’t want to be risking clots or aggravating a wound that will struggle to stop bleeding.  Blood glucose and general nutrition may also limit what a person can do.</a:t>
            </a:r>
          </a:p>
          <a:p>
            <a:endParaRPr lang="en-GB" baseline="0" dirty="0"/>
          </a:p>
          <a:p>
            <a:r>
              <a:rPr lang="en-GB" baseline="0" dirty="0"/>
              <a:t>You also need to take medications into account, think of the effect these will be having on body systems in both ability to cope with changes in activity and how they could assist. Try to time treatments when analgesia is optimised.</a:t>
            </a:r>
          </a:p>
          <a:p>
            <a:endParaRPr lang="en-GB" baseline="0" dirty="0"/>
          </a:p>
          <a:p>
            <a:r>
              <a:rPr lang="en-GB" baseline="0" dirty="0"/>
              <a:t>You also need to take into account and neurological deficits, issues with comprehension / cooperation and the psychological state of patients as well as deal with their fear of damage and fear of pain. </a:t>
            </a:r>
          </a:p>
          <a:p>
            <a:r>
              <a:rPr lang="en-GB" baseline="0" dirty="0"/>
              <a:t>As a basic don’t assume any previous functional level make sure you know what they were able to do before their injuries so that you are not aiming at something unachievable. </a:t>
            </a:r>
          </a:p>
          <a:p>
            <a:endParaRPr lang="en-GB" dirty="0"/>
          </a:p>
        </p:txBody>
      </p:sp>
      <p:sp>
        <p:nvSpPr>
          <p:cNvPr id="4" name="Slide Number Placeholder 3"/>
          <p:cNvSpPr>
            <a:spLocks noGrp="1"/>
          </p:cNvSpPr>
          <p:nvPr>
            <p:ph type="sldNum" sz="quarter" idx="10"/>
          </p:nvPr>
        </p:nvSpPr>
        <p:spPr/>
        <p:txBody>
          <a:bodyPr/>
          <a:lstStyle/>
          <a:p>
            <a:fld id="{68705A23-152D-486F-847B-A4FB51F92BAC}" type="slidenum">
              <a:rPr lang="en-GB" smtClean="0"/>
              <a:t>8</a:t>
            </a:fld>
            <a:endParaRPr lang="en-GB"/>
          </a:p>
        </p:txBody>
      </p:sp>
    </p:spTree>
    <p:extLst>
      <p:ext uri="{BB962C8B-B14F-4D97-AF65-F5344CB8AC3E}">
        <p14:creationId xmlns:p14="http://schemas.microsoft.com/office/powerpoint/2010/main" val="2324838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should</a:t>
            </a:r>
            <a:r>
              <a:rPr lang="en-GB" baseline="0" dirty="0"/>
              <a:t> all be trying to get people up as soon as we can, but to do this we have to be able to know each other and trust each other and work together well.</a:t>
            </a:r>
          </a:p>
          <a:p>
            <a:endParaRPr lang="en-GB" baseline="0" dirty="0"/>
          </a:p>
          <a:p>
            <a:r>
              <a:rPr lang="en-GB" baseline="0" dirty="0"/>
              <a:t>The combined newness of the MT ward does make this more difficult as we don’t know each other and that will tend to make people more cautious in how they approach planning care.</a:t>
            </a:r>
          </a:p>
          <a:p>
            <a:endParaRPr lang="en-GB" baseline="0" dirty="0"/>
          </a:p>
          <a:p>
            <a:r>
              <a:rPr lang="en-GB" baseline="0" dirty="0"/>
              <a:t>Everyone is coming from differing areas and will have differing levels of experience with very acute multisystem injured patients.</a:t>
            </a:r>
          </a:p>
          <a:p>
            <a:endParaRPr lang="en-GB" baseline="0" dirty="0"/>
          </a:p>
          <a:p>
            <a:r>
              <a:rPr lang="en-GB" baseline="0" dirty="0"/>
              <a:t> This should hopefully be a indicative guide as to what is being considered by therapy staff when getting patients moving, or what should be considered if this is being undertaken, and that we are not just levering patients up, everything is considered planned and monitored when undertaking mobilisation. In all cases we are trying to get patients to do as much as they can for themselves safely.</a:t>
            </a:r>
          </a:p>
          <a:p>
            <a:endParaRPr lang="en-GB" baseline="0" dirty="0"/>
          </a:p>
          <a:p>
            <a:r>
              <a:rPr lang="en-GB" baseline="0" dirty="0"/>
              <a:t>All types of early mobilisation are one of the simplest and most effective treatments that can be assisted in implementation by all staff and being aware of what you should be considering should make it safer and more likely to happen at the first opportunity.</a:t>
            </a:r>
          </a:p>
          <a:p>
            <a:endParaRPr lang="en-GB" baseline="0" dirty="0"/>
          </a:p>
          <a:p>
            <a:r>
              <a:rPr lang="en-GB" baseline="0" dirty="0"/>
              <a:t> If you are not sure about what you can do with a patient – ASK- they may not be able to get up and walk but there is usually something that you can help them to do that will be of benefit.</a:t>
            </a:r>
          </a:p>
          <a:p>
            <a:endParaRPr lang="en-GB" baseline="0" dirty="0"/>
          </a:p>
          <a:p>
            <a:r>
              <a:rPr lang="en-GB" baseline="0" dirty="0"/>
              <a:t> Different staff from different areas will use different things ,but generally the more things you can do the better. </a:t>
            </a:r>
          </a:p>
          <a:p>
            <a:r>
              <a:rPr lang="en-GB" baseline="0" dirty="0"/>
              <a:t>Please look in and see what we are doing from a Physio point of view. </a:t>
            </a:r>
          </a:p>
          <a:p>
            <a:r>
              <a:rPr lang="en-GB" baseline="0" dirty="0"/>
              <a:t>We will be doing the same and hopefully we will all learn from each other, and working with each other can help us get to know each other a bit better, build trust and improve our collaborative working.</a:t>
            </a:r>
          </a:p>
          <a:p>
            <a:r>
              <a:rPr lang="en-GB" baseline="0" dirty="0"/>
              <a:t> </a:t>
            </a:r>
          </a:p>
        </p:txBody>
      </p:sp>
      <p:sp>
        <p:nvSpPr>
          <p:cNvPr id="4" name="Slide Number Placeholder 3"/>
          <p:cNvSpPr>
            <a:spLocks noGrp="1"/>
          </p:cNvSpPr>
          <p:nvPr>
            <p:ph type="sldNum" sz="quarter" idx="10"/>
          </p:nvPr>
        </p:nvSpPr>
        <p:spPr/>
        <p:txBody>
          <a:bodyPr/>
          <a:lstStyle/>
          <a:p>
            <a:fld id="{68705A23-152D-486F-847B-A4FB51F92BAC}" type="slidenum">
              <a:rPr lang="en-GB" smtClean="0"/>
              <a:t>9</a:t>
            </a:fld>
            <a:endParaRPr lang="en-GB"/>
          </a:p>
        </p:txBody>
      </p:sp>
    </p:spTree>
    <p:extLst>
      <p:ext uri="{BB962C8B-B14F-4D97-AF65-F5344CB8AC3E}">
        <p14:creationId xmlns:p14="http://schemas.microsoft.com/office/powerpoint/2010/main" val="862279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4F3DF2-F6A9-4C40-BB5C-FBC9BEF0F112}"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324250051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4F3DF2-F6A9-4C40-BB5C-FBC9BEF0F112}"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1710052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4F3DF2-F6A9-4C40-BB5C-FBC9BEF0F112}"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149100594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4F3DF2-F6A9-4C40-BB5C-FBC9BEF0F112}"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1457604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4F3DF2-F6A9-4C40-BB5C-FBC9BEF0F112}" type="datetimeFigureOut">
              <a:rPr lang="en-GB" smtClean="0"/>
              <a:t>07/02/2022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154921726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4F3DF2-F6A9-4C40-BB5C-FBC9BEF0F112}" type="datetimeFigureOut">
              <a:rPr lang="en-GB" smtClean="0"/>
              <a:t>07/02/2022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1665560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4F3DF2-F6A9-4C40-BB5C-FBC9BEF0F112}" type="datetimeFigureOut">
              <a:rPr lang="en-GB" smtClean="0"/>
              <a:t>07/02/2022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2240212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4F3DF2-F6A9-4C40-BB5C-FBC9BEF0F112}" type="datetimeFigureOut">
              <a:rPr lang="en-GB" smtClean="0"/>
              <a:t>07/02/2022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3334699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4F3DF2-F6A9-4C40-BB5C-FBC9BEF0F112}" type="datetimeFigureOut">
              <a:rPr lang="en-GB" smtClean="0"/>
              <a:t>07/02/2022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315290652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4F3DF2-F6A9-4C40-BB5C-FBC9BEF0F112}" type="datetimeFigureOut">
              <a:rPr lang="en-GB" smtClean="0"/>
              <a:t>07/02/2022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385374574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4F3DF2-F6A9-4C40-BB5C-FBC9BEF0F112}" type="datetimeFigureOut">
              <a:rPr lang="en-GB" smtClean="0"/>
              <a:t>07/02/2022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CE72CB-924D-412E-8394-BB563229C48C}" type="slidenum">
              <a:rPr lang="en-GB" smtClean="0"/>
              <a:t>‹#›</a:t>
            </a:fld>
            <a:endParaRPr lang="en-GB"/>
          </a:p>
        </p:txBody>
      </p:sp>
    </p:spTree>
    <p:extLst>
      <p:ext uri="{BB962C8B-B14F-4D97-AF65-F5344CB8AC3E}">
        <p14:creationId xmlns:p14="http://schemas.microsoft.com/office/powerpoint/2010/main" val="2655928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4F3DF2-F6A9-4C40-BB5C-FBC9BEF0F112}" type="datetimeFigureOut">
              <a:rPr lang="en-GB" smtClean="0"/>
              <a:t>07/02/2022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2CB-924D-412E-8394-BB563229C48C}" type="slidenum">
              <a:rPr lang="en-GB" smtClean="0"/>
              <a:t>‹#›</a:t>
            </a:fld>
            <a:endParaRPr lang="en-GB"/>
          </a:p>
        </p:txBody>
      </p:sp>
    </p:spTree>
    <p:extLst>
      <p:ext uri="{BB962C8B-B14F-4D97-AF65-F5344CB8AC3E}">
        <p14:creationId xmlns:p14="http://schemas.microsoft.com/office/powerpoint/2010/main" val="195587347"/>
      </p:ext>
    </p:extLst>
  </p:cSld>
  <p:clrMap bg1="dk1" tx1="lt1" bg2="dk2" tx2="lt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3E5D1-1374-4F6B-A5ED-1B6B4BC25065}"/>
              </a:ext>
            </a:extLst>
          </p:cNvPr>
          <p:cNvSpPr>
            <a:spLocks noGrp="1"/>
          </p:cNvSpPr>
          <p:nvPr>
            <p:ph type="ctrTitle"/>
          </p:nvPr>
        </p:nvSpPr>
        <p:spPr/>
        <p:txBody>
          <a:bodyPr>
            <a:normAutofit fontScale="90000"/>
          </a:bodyPr>
          <a:lstStyle/>
          <a:p>
            <a:r>
              <a:rPr lang="en-GB" dirty="0"/>
              <a:t>Early Mobilisation</a:t>
            </a:r>
            <a:br>
              <a:rPr lang="en-GB" dirty="0"/>
            </a:br>
            <a:br>
              <a:rPr lang="en-GB" dirty="0"/>
            </a:br>
            <a:r>
              <a:rPr lang="en-GB" dirty="0"/>
              <a:t>What, Why and How?</a:t>
            </a:r>
          </a:p>
        </p:txBody>
      </p:sp>
      <p:sp>
        <p:nvSpPr>
          <p:cNvPr id="3" name="Subtitle 2">
            <a:extLst>
              <a:ext uri="{FF2B5EF4-FFF2-40B4-BE49-F238E27FC236}">
                <a16:creationId xmlns:a16="http://schemas.microsoft.com/office/drawing/2014/main" id="{0FC45E78-52AA-4F80-97C2-436105AA7D88}"/>
              </a:ext>
            </a:extLst>
          </p:cNvPr>
          <p:cNvSpPr>
            <a:spLocks noGrp="1"/>
          </p:cNvSpPr>
          <p:nvPr>
            <p:ph type="subTitle" idx="1"/>
          </p:nvPr>
        </p:nvSpPr>
        <p:spPr/>
        <p:txBody>
          <a:bodyPr>
            <a:normAutofit/>
          </a:bodyPr>
          <a:lstStyle/>
          <a:p>
            <a:endParaRPr lang="en-GB" dirty="0"/>
          </a:p>
          <a:p>
            <a:endParaRPr lang="en-GB" dirty="0"/>
          </a:p>
          <a:p>
            <a:r>
              <a:rPr lang="en-GB" dirty="0"/>
              <a:t>         </a:t>
            </a:r>
          </a:p>
        </p:txBody>
      </p:sp>
      <p:pic>
        <p:nvPicPr>
          <p:cNvPr id="4" name="Sli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5" name="Slide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4652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8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1990"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Major Trauma</a:t>
            </a:r>
          </a:p>
        </p:txBody>
      </p:sp>
      <p:sp>
        <p:nvSpPr>
          <p:cNvPr id="3" name="Content Placeholder 2"/>
          <p:cNvSpPr>
            <a:spLocks noGrp="1"/>
          </p:cNvSpPr>
          <p:nvPr>
            <p:ph idx="1"/>
          </p:nvPr>
        </p:nvSpPr>
        <p:spPr/>
        <p:txBody>
          <a:bodyPr/>
          <a:lstStyle/>
          <a:p>
            <a:r>
              <a:rPr lang="en-GB" dirty="0"/>
              <a:t>50% of MT  ( ISS&gt;15 ) patients have a hospital stay longer than 2/52</a:t>
            </a:r>
          </a:p>
          <a:p>
            <a:r>
              <a:rPr lang="en-GB" dirty="0"/>
              <a:t>Multisystem injuries</a:t>
            </a:r>
          </a:p>
          <a:p>
            <a:r>
              <a:rPr lang="en-GB" dirty="0"/>
              <a:t>The majority of major trauma patients will initially be in critical care</a:t>
            </a:r>
          </a:p>
          <a:p>
            <a:r>
              <a:rPr lang="en-GB" dirty="0"/>
              <a:t>Even if not in critical care the principles of early mobilisation still apply</a:t>
            </a:r>
          </a:p>
          <a:p>
            <a:r>
              <a:rPr lang="en-GB" dirty="0"/>
              <a:t>Needs to be safe, considered and depends on interdisciplinary collaboration</a:t>
            </a:r>
          </a:p>
          <a:p>
            <a:r>
              <a:rPr lang="en-GB" dirty="0"/>
              <a:t>Everyone needs to be on board!</a:t>
            </a:r>
          </a:p>
        </p:txBody>
      </p:sp>
      <p:pic>
        <p:nvPicPr>
          <p:cNvPr id="4"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355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 the Ward</a:t>
            </a:r>
          </a:p>
        </p:txBody>
      </p:sp>
      <p:sp>
        <p:nvSpPr>
          <p:cNvPr id="3" name="Content Placeholder 2"/>
          <p:cNvSpPr>
            <a:spLocks noGrp="1"/>
          </p:cNvSpPr>
          <p:nvPr>
            <p:ph idx="1"/>
          </p:nvPr>
        </p:nvSpPr>
        <p:spPr/>
        <p:txBody>
          <a:bodyPr/>
          <a:lstStyle/>
          <a:p>
            <a:r>
              <a:rPr lang="en-GB" dirty="0"/>
              <a:t>Stepped down from ICU/HDU so more stable</a:t>
            </a:r>
          </a:p>
          <a:p>
            <a:r>
              <a:rPr lang="en-GB" dirty="0"/>
              <a:t>Likely already begun Early mobilisation</a:t>
            </a:r>
          </a:p>
          <a:p>
            <a:r>
              <a:rPr lang="en-GB" dirty="0"/>
              <a:t>A lot of this will have been done while </a:t>
            </a:r>
            <a:r>
              <a:rPr lang="en-GB" dirty="0" err="1"/>
              <a:t>Obs</a:t>
            </a:r>
            <a:r>
              <a:rPr lang="en-GB" dirty="0"/>
              <a:t> are being monitored in real time.</a:t>
            </a:r>
          </a:p>
          <a:p>
            <a:r>
              <a:rPr lang="en-GB" dirty="0"/>
              <a:t>Everybody has a part to play and can help benefit the patient.</a:t>
            </a:r>
          </a:p>
          <a:p>
            <a:endParaRPr lang="en-GB" dirty="0"/>
          </a:p>
          <a:p>
            <a:endParaRPr lang="en-GB" dirty="0"/>
          </a:p>
          <a:p>
            <a:endParaRPr lang="en-GB" dirty="0"/>
          </a:p>
        </p:txBody>
      </p:sp>
      <p:pic>
        <p:nvPicPr>
          <p:cNvPr id="4"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68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8307D76-C2DB-49C3-AAA0-8038AA1DA2E5}"/>
              </a:ext>
            </a:extLst>
          </p:cNvPr>
          <p:cNvSpPr>
            <a:spLocks noGrp="1"/>
          </p:cNvSpPr>
          <p:nvPr>
            <p:ph type="title"/>
          </p:nvPr>
        </p:nvSpPr>
        <p:spPr>
          <a:xfrm>
            <a:off x="677334" y="609599"/>
            <a:ext cx="3843375" cy="5545667"/>
          </a:xfrm>
        </p:spPr>
        <p:txBody>
          <a:bodyPr anchor="ctr">
            <a:normAutofit/>
          </a:bodyPr>
          <a:lstStyle/>
          <a:p>
            <a:r>
              <a:rPr lang="en-GB" dirty="0">
                <a:solidFill>
                  <a:schemeClr val="tx1">
                    <a:lumMod val="85000"/>
                    <a:lumOff val="15000"/>
                  </a:schemeClr>
                </a:solidFill>
              </a:rPr>
              <a:t>Does ICU make you better?</a:t>
            </a:r>
          </a:p>
        </p:txBody>
      </p:sp>
      <p:sp>
        <p:nvSpPr>
          <p:cNvPr id="3" name="Content Placeholder 2">
            <a:extLst>
              <a:ext uri="{FF2B5EF4-FFF2-40B4-BE49-F238E27FC236}">
                <a16:creationId xmlns:a16="http://schemas.microsoft.com/office/drawing/2014/main" id="{997C08BF-3058-48EB-9130-FE681481BA39}"/>
              </a:ext>
            </a:extLst>
          </p:cNvPr>
          <p:cNvSpPr>
            <a:spLocks noGrp="1"/>
          </p:cNvSpPr>
          <p:nvPr>
            <p:ph idx="1"/>
          </p:nvPr>
        </p:nvSpPr>
        <p:spPr>
          <a:xfrm>
            <a:off x="6116084" y="609600"/>
            <a:ext cx="5511296" cy="5545667"/>
          </a:xfrm>
        </p:spPr>
        <p:txBody>
          <a:bodyPr anchor="ctr">
            <a:normAutofit/>
          </a:bodyPr>
          <a:lstStyle/>
          <a:p>
            <a:pPr marL="0" indent="0">
              <a:buNone/>
            </a:pPr>
            <a:endParaRPr lang="en-GB" dirty="0">
              <a:solidFill>
                <a:srgbClr val="FFFFFF"/>
              </a:solidFill>
            </a:endParaRPr>
          </a:p>
          <a:p>
            <a:endParaRPr lang="en-GB" dirty="0">
              <a:solidFill>
                <a:srgbClr val="FFFFFF"/>
              </a:solidFill>
            </a:endParaRPr>
          </a:p>
          <a:p>
            <a:r>
              <a:rPr lang="en-GB" dirty="0">
                <a:solidFill>
                  <a:srgbClr val="FFFFFF"/>
                </a:solidFill>
              </a:rPr>
              <a:t>Improving survival rates for more severe injuries and illnesses.</a:t>
            </a:r>
          </a:p>
          <a:p>
            <a:endParaRPr lang="en-GB" dirty="0">
              <a:solidFill>
                <a:srgbClr val="FFFFFF"/>
              </a:solidFill>
            </a:endParaRPr>
          </a:p>
          <a:p>
            <a:r>
              <a:rPr lang="en-GB" dirty="0">
                <a:solidFill>
                  <a:srgbClr val="FFFFFF"/>
                </a:solidFill>
              </a:rPr>
              <a:t>So Yes!! </a:t>
            </a:r>
          </a:p>
          <a:p>
            <a:r>
              <a:rPr lang="en-GB" dirty="0">
                <a:solidFill>
                  <a:srgbClr val="FFFFFF"/>
                </a:solidFill>
              </a:rPr>
              <a:t>But,</a:t>
            </a:r>
          </a:p>
          <a:p>
            <a:endParaRPr lang="en-GB" dirty="0">
              <a:solidFill>
                <a:srgbClr val="FFFFFF"/>
              </a:solidFill>
            </a:endParaRPr>
          </a:p>
          <a:p>
            <a:r>
              <a:rPr lang="en-GB" dirty="0">
                <a:solidFill>
                  <a:srgbClr val="FFFFFF"/>
                </a:solidFill>
              </a:rPr>
              <a:t>Longer stays = worse functional outcomes.</a:t>
            </a:r>
          </a:p>
          <a:p>
            <a:r>
              <a:rPr lang="en-GB" dirty="0">
                <a:solidFill>
                  <a:srgbClr val="FFFFFF"/>
                </a:solidFill>
              </a:rPr>
              <a:t>Worse still with Ventilation.</a:t>
            </a:r>
            <a:endParaRPr lang="en-GB" dirty="0">
              <a:solidFill>
                <a:srgbClr val="FFFFFF"/>
              </a:solidFill>
              <a:cs typeface="Calibri"/>
            </a:endParaRPr>
          </a:p>
          <a:p>
            <a:endParaRPr lang="en-GB" dirty="0">
              <a:solidFill>
                <a:srgbClr val="FFFFFF"/>
              </a:solidFill>
            </a:endParaRP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82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1D08-353E-43F9-96C2-5521F4DF67D8}"/>
              </a:ext>
            </a:extLst>
          </p:cNvPr>
          <p:cNvSpPr>
            <a:spLocks noGrp="1"/>
          </p:cNvSpPr>
          <p:nvPr>
            <p:ph type="title"/>
          </p:nvPr>
        </p:nvSpPr>
        <p:spPr>
          <a:xfrm>
            <a:off x="838200" y="620742"/>
            <a:ext cx="10515600" cy="1325563"/>
          </a:xfrm>
        </p:spPr>
        <p:txBody>
          <a:bodyPr>
            <a:normAutofit/>
          </a:bodyPr>
          <a:lstStyle/>
          <a:p>
            <a:r>
              <a:rPr lang="en-GB" dirty="0">
                <a:solidFill>
                  <a:srgbClr val="FFFFFF"/>
                </a:solidFill>
              </a:rPr>
              <a:t> Early Mobilisation the Science </a:t>
            </a:r>
          </a:p>
        </p:txBody>
      </p:sp>
      <p:sp>
        <p:nvSpPr>
          <p:cNvPr id="4" name="Content Placeholder 3">
            <a:extLst>
              <a:ext uri="{FF2B5EF4-FFF2-40B4-BE49-F238E27FC236}">
                <a16:creationId xmlns:a16="http://schemas.microsoft.com/office/drawing/2014/main" id="{931C35AB-9F2A-4113-B7FE-ACD4A89F295C}"/>
              </a:ext>
            </a:extLst>
          </p:cNvPr>
          <p:cNvSpPr>
            <a:spLocks noGrp="1"/>
          </p:cNvSpPr>
          <p:nvPr>
            <p:ph sz="half" idx="1"/>
          </p:nvPr>
        </p:nvSpPr>
        <p:spPr>
          <a:xfrm>
            <a:off x="838200" y="2266345"/>
            <a:ext cx="5097780" cy="3910617"/>
          </a:xfrm>
        </p:spPr>
        <p:txBody>
          <a:bodyPr>
            <a:normAutofit/>
          </a:bodyPr>
          <a:lstStyle/>
          <a:p>
            <a:r>
              <a:rPr lang="en-GB" sz="2400">
                <a:solidFill>
                  <a:srgbClr val="FFFFFF"/>
                </a:solidFill>
              </a:rPr>
              <a:t>BEDREST =</a:t>
            </a:r>
          </a:p>
          <a:p>
            <a:r>
              <a:rPr lang="en-GB" sz="2400">
                <a:solidFill>
                  <a:srgbClr val="FFFFFF"/>
                </a:solidFill>
              </a:rPr>
              <a:t>1-1.5% loss of muscle strength a day</a:t>
            </a:r>
          </a:p>
          <a:p>
            <a:r>
              <a:rPr lang="en-GB" sz="2400">
                <a:solidFill>
                  <a:srgbClr val="FFFFFF"/>
                </a:solidFill>
              </a:rPr>
              <a:t>Decreased bone mineral density</a:t>
            </a:r>
          </a:p>
          <a:p>
            <a:r>
              <a:rPr lang="en-GB" sz="2400">
                <a:solidFill>
                  <a:srgbClr val="FFFFFF"/>
                </a:solidFill>
              </a:rPr>
              <a:t>Increased resting Heart rate</a:t>
            </a:r>
          </a:p>
          <a:p>
            <a:r>
              <a:rPr lang="en-GB" sz="2400">
                <a:solidFill>
                  <a:srgbClr val="FFFFFF"/>
                </a:solidFill>
              </a:rPr>
              <a:t>Decreased Blood volume</a:t>
            </a:r>
          </a:p>
          <a:p>
            <a:r>
              <a:rPr lang="en-GB" sz="2400">
                <a:solidFill>
                  <a:srgbClr val="FFFFFF"/>
                </a:solidFill>
              </a:rPr>
              <a:t>Reduced insp muscle strength</a:t>
            </a:r>
          </a:p>
          <a:p>
            <a:r>
              <a:rPr lang="en-GB" sz="2400">
                <a:solidFill>
                  <a:srgbClr val="FFFFFF"/>
                </a:solidFill>
              </a:rPr>
              <a:t>Decreased Vo2 Max</a:t>
            </a:r>
          </a:p>
        </p:txBody>
      </p:sp>
      <p:sp>
        <p:nvSpPr>
          <p:cNvPr id="5" name="Content Placeholder 4">
            <a:extLst>
              <a:ext uri="{FF2B5EF4-FFF2-40B4-BE49-F238E27FC236}">
                <a16:creationId xmlns:a16="http://schemas.microsoft.com/office/drawing/2014/main" id="{0252734C-C2F1-4573-919C-A49C05852633}"/>
              </a:ext>
            </a:extLst>
          </p:cNvPr>
          <p:cNvSpPr>
            <a:spLocks noGrp="1"/>
          </p:cNvSpPr>
          <p:nvPr>
            <p:ph sz="half" idx="2"/>
          </p:nvPr>
        </p:nvSpPr>
        <p:spPr>
          <a:xfrm>
            <a:off x="6256020" y="2266345"/>
            <a:ext cx="5097780" cy="3910618"/>
          </a:xfrm>
        </p:spPr>
        <p:txBody>
          <a:bodyPr>
            <a:normAutofit/>
          </a:bodyPr>
          <a:lstStyle/>
          <a:p>
            <a:endParaRPr lang="en-GB" sz="2400">
              <a:solidFill>
                <a:srgbClr val="FFFFFF"/>
              </a:solidFill>
            </a:endParaRPr>
          </a:p>
          <a:p>
            <a:r>
              <a:rPr lang="en-GB" sz="2400">
                <a:solidFill>
                  <a:srgbClr val="FFFFFF"/>
                </a:solidFill>
              </a:rPr>
              <a:t>Tissue Shortening</a:t>
            </a:r>
          </a:p>
          <a:p>
            <a:r>
              <a:rPr lang="en-GB" sz="2400">
                <a:solidFill>
                  <a:srgbClr val="FFFFFF"/>
                </a:solidFill>
              </a:rPr>
              <a:t>Coagulation problems</a:t>
            </a:r>
          </a:p>
          <a:p>
            <a:r>
              <a:rPr lang="en-GB" sz="2400">
                <a:solidFill>
                  <a:srgbClr val="FFFFFF"/>
                </a:solidFill>
              </a:rPr>
              <a:t>Increased Risk of pressure problems</a:t>
            </a:r>
          </a:p>
          <a:p>
            <a:r>
              <a:rPr lang="en-GB" sz="2400">
                <a:solidFill>
                  <a:srgbClr val="FFFFFF"/>
                </a:solidFill>
              </a:rPr>
              <a:t>Decreased Albumin</a:t>
            </a:r>
          </a:p>
          <a:p>
            <a:r>
              <a:rPr lang="en-GB" sz="2400">
                <a:solidFill>
                  <a:srgbClr val="FFFFFF"/>
                </a:solidFill>
              </a:rPr>
              <a:t>Low mood</a:t>
            </a:r>
          </a:p>
          <a:p>
            <a:r>
              <a:rPr lang="en-GB" sz="2400">
                <a:solidFill>
                  <a:srgbClr val="FFFFFF"/>
                </a:solidFill>
              </a:rPr>
              <a:t>GI problems </a:t>
            </a:r>
          </a:p>
        </p:txBody>
      </p:sp>
      <p:pic>
        <p:nvPicPr>
          <p:cNvPr id="3"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5483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0BC5E-D504-489B-A3D7-39617E6BD9D1}"/>
              </a:ext>
            </a:extLst>
          </p:cNvPr>
          <p:cNvSpPr>
            <a:spLocks noGrp="1"/>
          </p:cNvSpPr>
          <p:nvPr>
            <p:ph type="title"/>
          </p:nvPr>
        </p:nvSpPr>
        <p:spPr/>
        <p:txBody>
          <a:bodyPr>
            <a:normAutofit/>
          </a:bodyPr>
          <a:lstStyle/>
          <a:p>
            <a:r>
              <a:rPr lang="en-GB" dirty="0"/>
              <a:t>Critical Illness acquired weakness -CIWA</a:t>
            </a:r>
          </a:p>
        </p:txBody>
      </p:sp>
      <p:sp>
        <p:nvSpPr>
          <p:cNvPr id="3" name="Content Placeholder 2">
            <a:extLst>
              <a:ext uri="{FF2B5EF4-FFF2-40B4-BE49-F238E27FC236}">
                <a16:creationId xmlns:a16="http://schemas.microsoft.com/office/drawing/2014/main" id="{7FF13219-5911-4CA7-B31C-8D138998B052}"/>
              </a:ext>
            </a:extLst>
          </p:cNvPr>
          <p:cNvSpPr>
            <a:spLocks noGrp="1"/>
          </p:cNvSpPr>
          <p:nvPr>
            <p:ph idx="1"/>
          </p:nvPr>
        </p:nvSpPr>
        <p:spPr/>
        <p:txBody>
          <a:bodyPr>
            <a:normAutofit/>
          </a:bodyPr>
          <a:lstStyle/>
          <a:p>
            <a:r>
              <a:rPr lang="en-GB" dirty="0"/>
              <a:t>Increasing Awareness</a:t>
            </a:r>
          </a:p>
          <a:p>
            <a:r>
              <a:rPr lang="en-GB" dirty="0"/>
              <a:t>Up to 60% of patients Ventilated for more than 7 days.</a:t>
            </a:r>
          </a:p>
          <a:p>
            <a:r>
              <a:rPr lang="en-GB" dirty="0"/>
              <a:t>Can last for Years</a:t>
            </a:r>
          </a:p>
          <a:p>
            <a:r>
              <a:rPr lang="en-GB" dirty="0"/>
              <a:t>Decreased function and poor Quality of life.</a:t>
            </a:r>
          </a:p>
          <a:p>
            <a:r>
              <a:rPr lang="en-GB" dirty="0"/>
              <a:t>Ventilation and Sedation biggest risk factor- there are many others.</a:t>
            </a:r>
          </a:p>
          <a:p>
            <a:endParaRPr lang="en-GB" dirty="0"/>
          </a:p>
          <a:p>
            <a:r>
              <a:rPr lang="en-GB" dirty="0"/>
              <a:t>Slow weaning – self perpetuating</a:t>
            </a:r>
          </a:p>
          <a:p>
            <a:r>
              <a:rPr lang="en-GB" dirty="0"/>
              <a:t>Gross weakness Limbs and Trunk</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355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Benefits of early mobilisation</a:t>
            </a:r>
          </a:p>
        </p:txBody>
      </p:sp>
      <p:sp>
        <p:nvSpPr>
          <p:cNvPr id="4" name="Content Placeholder 3"/>
          <p:cNvSpPr>
            <a:spLocks noGrp="1"/>
          </p:cNvSpPr>
          <p:nvPr>
            <p:ph sz="half" idx="1"/>
          </p:nvPr>
        </p:nvSpPr>
        <p:spPr/>
        <p:txBody>
          <a:bodyPr>
            <a:normAutofit fontScale="92500" lnSpcReduction="10000"/>
          </a:bodyPr>
          <a:lstStyle/>
          <a:p>
            <a:r>
              <a:rPr lang="en-GB" dirty="0"/>
              <a:t>Maintains Muscle strength and Length</a:t>
            </a:r>
          </a:p>
          <a:p>
            <a:r>
              <a:rPr lang="en-GB" dirty="0"/>
              <a:t>Increased CV performance</a:t>
            </a:r>
          </a:p>
          <a:p>
            <a:r>
              <a:rPr lang="en-GB" dirty="0"/>
              <a:t>Maintain bone density</a:t>
            </a:r>
          </a:p>
          <a:p>
            <a:r>
              <a:rPr lang="en-GB" dirty="0"/>
              <a:t>Improved respiratory function</a:t>
            </a:r>
          </a:p>
          <a:p>
            <a:r>
              <a:rPr lang="en-GB" dirty="0"/>
              <a:t>Increases conscious level</a:t>
            </a:r>
          </a:p>
          <a:p>
            <a:r>
              <a:rPr lang="en-GB" dirty="0"/>
              <a:t>Decreased pressure issues</a:t>
            </a:r>
          </a:p>
          <a:p>
            <a:r>
              <a:rPr lang="en-GB" dirty="0"/>
              <a:t>Motivates</a:t>
            </a:r>
          </a:p>
          <a:p>
            <a:r>
              <a:rPr lang="en-GB" dirty="0"/>
              <a:t>Decreased delirium</a:t>
            </a:r>
          </a:p>
          <a:p>
            <a:r>
              <a:rPr lang="en-GB" dirty="0"/>
              <a:t>Psychological Benefits</a:t>
            </a:r>
          </a:p>
          <a:p>
            <a:endParaRPr lang="en-GB" dirty="0"/>
          </a:p>
          <a:p>
            <a:endParaRPr lang="en-GB" dirty="0"/>
          </a:p>
          <a:p>
            <a:endParaRPr lang="en-GB" dirty="0"/>
          </a:p>
          <a:p>
            <a:endParaRPr lang="en-GB" dirty="0"/>
          </a:p>
        </p:txBody>
      </p:sp>
      <p:sp>
        <p:nvSpPr>
          <p:cNvPr id="5" name="Content Placeholder 4"/>
          <p:cNvSpPr>
            <a:spLocks noGrp="1"/>
          </p:cNvSpPr>
          <p:nvPr>
            <p:ph sz="half" idx="2"/>
          </p:nvPr>
        </p:nvSpPr>
        <p:spPr/>
        <p:txBody>
          <a:bodyPr>
            <a:normAutofit fontScale="92500" lnSpcReduction="10000"/>
          </a:bodyPr>
          <a:lstStyle/>
          <a:p>
            <a:r>
              <a:rPr lang="en-GB" dirty="0"/>
              <a:t>Reduced ventilator time </a:t>
            </a:r>
          </a:p>
          <a:p>
            <a:r>
              <a:rPr lang="en-GB" dirty="0"/>
              <a:t>Reduced Length of stay ITU</a:t>
            </a:r>
          </a:p>
          <a:p>
            <a:r>
              <a:rPr lang="en-GB" dirty="0"/>
              <a:t>Improved recovery time</a:t>
            </a:r>
          </a:p>
          <a:p>
            <a:r>
              <a:rPr lang="en-GB" dirty="0"/>
              <a:t>Decreased chance of CIAW</a:t>
            </a:r>
          </a:p>
          <a:p>
            <a:pPr marL="0" indent="0">
              <a:buNone/>
            </a:pPr>
            <a:endParaRPr lang="en-GB" dirty="0"/>
          </a:p>
          <a:p>
            <a:pPr marL="0" indent="0">
              <a:buNone/>
            </a:pPr>
            <a:r>
              <a:rPr lang="en-GB" dirty="0"/>
              <a:t>This should lead to decreased hospital LOS, Improved outcomes and Improved QOL.</a:t>
            </a:r>
          </a:p>
        </p:txBody>
      </p:sp>
      <p:pic>
        <p:nvPicPr>
          <p:cNvPr id="3"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3598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What is early mobilisation</a:t>
            </a:r>
          </a:p>
        </p:txBody>
      </p:sp>
      <p:sp>
        <p:nvSpPr>
          <p:cNvPr id="7" name="Content Placeholder 6"/>
          <p:cNvSpPr>
            <a:spLocks noGrp="1"/>
          </p:cNvSpPr>
          <p:nvPr>
            <p:ph idx="1"/>
          </p:nvPr>
        </p:nvSpPr>
        <p:spPr/>
        <p:txBody>
          <a:bodyPr>
            <a:normAutofit lnSpcReduction="10000"/>
          </a:bodyPr>
          <a:lstStyle/>
          <a:p>
            <a:r>
              <a:rPr lang="en-GB" dirty="0"/>
              <a:t>Early active care of critical care patients ranging from active assisted exercises  right up to walking.</a:t>
            </a:r>
          </a:p>
          <a:p>
            <a:pPr marL="0" indent="0">
              <a:buNone/>
            </a:pPr>
            <a:r>
              <a:rPr lang="en-GB" dirty="0" err="1"/>
              <a:t>eg</a:t>
            </a:r>
            <a:r>
              <a:rPr lang="en-GB" dirty="0"/>
              <a:t> Positioned up in bed</a:t>
            </a:r>
          </a:p>
          <a:p>
            <a:pPr marL="0" indent="0">
              <a:buNone/>
            </a:pPr>
            <a:r>
              <a:rPr lang="en-GB" dirty="0"/>
              <a:t>Active assisted / active exercises </a:t>
            </a:r>
          </a:p>
          <a:p>
            <a:pPr marL="0" indent="0">
              <a:buNone/>
            </a:pPr>
            <a:r>
              <a:rPr lang="en-GB" dirty="0"/>
              <a:t>Hoist UTS- BES – Active trunk exercises in sitting.</a:t>
            </a:r>
          </a:p>
          <a:p>
            <a:pPr marL="0" indent="0">
              <a:buNone/>
            </a:pPr>
            <a:r>
              <a:rPr lang="en-GB" dirty="0"/>
              <a:t>Transfers – Mobility </a:t>
            </a:r>
          </a:p>
          <a:p>
            <a:pPr marL="0" indent="0">
              <a:buNone/>
            </a:pPr>
            <a:r>
              <a:rPr lang="en-GB" dirty="0"/>
              <a:t>Increasing functional ambulation / mobility.</a:t>
            </a:r>
          </a:p>
          <a:p>
            <a:pPr marL="0" indent="0">
              <a:buNone/>
            </a:pPr>
            <a:endParaRPr lang="en-GB" dirty="0"/>
          </a:p>
          <a:p>
            <a:pPr marL="0" indent="0">
              <a:buNone/>
            </a:pPr>
            <a:r>
              <a:rPr lang="en-GB" dirty="0"/>
              <a:t>GET MOVING!  </a:t>
            </a:r>
          </a:p>
          <a:p>
            <a:pPr marL="0" indent="0">
              <a:buNone/>
            </a:pPr>
            <a:endParaRPr lang="en-GB" dirty="0"/>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381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Need to consider</a:t>
            </a:r>
          </a:p>
        </p:txBody>
      </p:sp>
      <p:sp>
        <p:nvSpPr>
          <p:cNvPr id="3" name="Content Placeholder 2"/>
          <p:cNvSpPr>
            <a:spLocks noGrp="1"/>
          </p:cNvSpPr>
          <p:nvPr>
            <p:ph idx="1"/>
          </p:nvPr>
        </p:nvSpPr>
        <p:spPr/>
        <p:txBody>
          <a:bodyPr>
            <a:normAutofit fontScale="92500" lnSpcReduction="10000"/>
          </a:bodyPr>
          <a:lstStyle/>
          <a:p>
            <a:r>
              <a:rPr lang="en-GB" dirty="0"/>
              <a:t>CARDIOVASCULAR</a:t>
            </a:r>
          </a:p>
          <a:p>
            <a:pPr>
              <a:buFontTx/>
              <a:buChar char="-"/>
            </a:pPr>
            <a:r>
              <a:rPr lang="en-GB" dirty="0"/>
              <a:t>Cardiac Status - HR and BP – Inotropic Support -  Temperature</a:t>
            </a:r>
          </a:p>
          <a:p>
            <a:pPr>
              <a:buFontTx/>
              <a:buChar char="-"/>
            </a:pPr>
            <a:endParaRPr lang="en-GB" dirty="0"/>
          </a:p>
          <a:p>
            <a:pPr>
              <a:buFontTx/>
              <a:buChar char="-"/>
            </a:pPr>
            <a:r>
              <a:rPr lang="en-GB" dirty="0"/>
              <a:t>RESPIRATORY</a:t>
            </a:r>
          </a:p>
          <a:p>
            <a:pPr>
              <a:buFontTx/>
              <a:buChar char="-"/>
            </a:pPr>
            <a:r>
              <a:rPr lang="en-GB" dirty="0"/>
              <a:t>Ventilation – Support -  Reserve – Airway – Pattern  - Effort</a:t>
            </a:r>
          </a:p>
          <a:p>
            <a:pPr>
              <a:buFontTx/>
              <a:buChar char="-"/>
            </a:pPr>
            <a:endParaRPr lang="en-GB" dirty="0"/>
          </a:p>
          <a:p>
            <a:pPr marL="0" indent="0">
              <a:buNone/>
            </a:pPr>
            <a:r>
              <a:rPr lang="en-GB" dirty="0"/>
              <a:t>- ORTHOPAEDIC</a:t>
            </a:r>
          </a:p>
          <a:p>
            <a:pPr>
              <a:buFontTx/>
              <a:buChar char="-"/>
            </a:pPr>
            <a:r>
              <a:rPr lang="en-GB" dirty="0"/>
              <a:t>Post Op instructions – WB Status –  Guidelines for specific procedures -Splints Supports – Pain</a:t>
            </a:r>
          </a:p>
          <a:p>
            <a:pPr marL="0" indent="0">
              <a:buNone/>
            </a:pPr>
            <a:r>
              <a:rPr lang="en-GB" dirty="0">
                <a:solidFill>
                  <a:srgbClr val="FF0000"/>
                </a:solidFill>
              </a:rPr>
              <a:t> DOUBLE CHECK, THINGS REGULARLY CHANGE!</a:t>
            </a:r>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5265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Need to consider</a:t>
            </a:r>
          </a:p>
        </p:txBody>
      </p:sp>
      <p:sp>
        <p:nvSpPr>
          <p:cNvPr id="3" name="Content Placeholder 2"/>
          <p:cNvSpPr>
            <a:spLocks noGrp="1"/>
          </p:cNvSpPr>
          <p:nvPr>
            <p:ph idx="1"/>
          </p:nvPr>
        </p:nvSpPr>
        <p:spPr/>
        <p:txBody>
          <a:bodyPr>
            <a:normAutofit fontScale="92500" lnSpcReduction="10000"/>
          </a:bodyPr>
          <a:lstStyle/>
          <a:p>
            <a:pPr>
              <a:buFontTx/>
              <a:buChar char="-"/>
            </a:pPr>
            <a:r>
              <a:rPr lang="en-GB" dirty="0"/>
              <a:t>METABOLISM + HAEMATOLOGY</a:t>
            </a:r>
          </a:p>
          <a:p>
            <a:pPr>
              <a:buFontTx/>
              <a:buChar char="-"/>
            </a:pPr>
            <a:r>
              <a:rPr lang="en-GB" dirty="0" err="1"/>
              <a:t>Hb</a:t>
            </a:r>
            <a:r>
              <a:rPr lang="en-GB" dirty="0"/>
              <a:t> – Platelets – Blood Glucose- Nutritional status – DVT - PE</a:t>
            </a:r>
          </a:p>
          <a:p>
            <a:pPr>
              <a:buFontTx/>
              <a:buChar char="-"/>
            </a:pPr>
            <a:endParaRPr lang="en-GB" dirty="0"/>
          </a:p>
          <a:p>
            <a:pPr>
              <a:buFontTx/>
              <a:buChar char="-"/>
            </a:pPr>
            <a:r>
              <a:rPr lang="en-GB" dirty="0"/>
              <a:t>MEDICATIONS</a:t>
            </a:r>
          </a:p>
          <a:p>
            <a:pPr>
              <a:buFontTx/>
              <a:buChar char="-"/>
            </a:pPr>
            <a:r>
              <a:rPr lang="en-GB" dirty="0"/>
              <a:t>CV , Rate control, Inotropes – Sedatives – Analgesics,  Blocks - Bronchodilators </a:t>
            </a:r>
          </a:p>
          <a:p>
            <a:pPr>
              <a:buFontTx/>
              <a:buChar char="-"/>
            </a:pPr>
            <a:endParaRPr lang="en-GB" dirty="0"/>
          </a:p>
          <a:p>
            <a:pPr>
              <a:buFontTx/>
              <a:buChar char="-"/>
            </a:pPr>
            <a:r>
              <a:rPr lang="en-GB" dirty="0"/>
              <a:t>OTHER</a:t>
            </a:r>
          </a:p>
          <a:p>
            <a:pPr>
              <a:buFontTx/>
              <a:buChar char="-"/>
            </a:pPr>
            <a:r>
              <a:rPr lang="en-GB" dirty="0"/>
              <a:t>Neurological Status –  PAIN - </a:t>
            </a:r>
            <a:r>
              <a:rPr lang="en-GB" dirty="0" err="1"/>
              <a:t>Conciousness</a:t>
            </a:r>
            <a:r>
              <a:rPr lang="en-GB" dirty="0"/>
              <a:t> /Comprehension/ Cooperation – </a:t>
            </a:r>
            <a:r>
              <a:rPr lang="en-GB" dirty="0" err="1"/>
              <a:t>Prev</a:t>
            </a:r>
            <a:r>
              <a:rPr lang="en-GB" dirty="0"/>
              <a:t> Function – Psychological, Emotional Status – Fatigue - </a:t>
            </a:r>
            <a:r>
              <a:rPr lang="en-GB" dirty="0" err="1"/>
              <a:t>SoBoE</a:t>
            </a:r>
            <a:endParaRPr lang="en-GB" dirty="0"/>
          </a:p>
          <a:p>
            <a:endParaRPr lang="en-GB" dirty="0"/>
          </a:p>
        </p:txBody>
      </p:sp>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0769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MT Ward - Consider</a:t>
            </a:r>
          </a:p>
        </p:txBody>
      </p:sp>
      <p:sp>
        <p:nvSpPr>
          <p:cNvPr id="3" name="Content Placeholder 2"/>
          <p:cNvSpPr>
            <a:spLocks noGrp="1"/>
          </p:cNvSpPr>
          <p:nvPr>
            <p:ph idx="1"/>
          </p:nvPr>
        </p:nvSpPr>
        <p:spPr/>
        <p:txBody>
          <a:bodyPr/>
          <a:lstStyle/>
          <a:p>
            <a:r>
              <a:rPr lang="en-GB" dirty="0"/>
              <a:t>NEW  Staff</a:t>
            </a:r>
          </a:p>
          <a:p>
            <a:r>
              <a:rPr lang="en-GB" dirty="0"/>
              <a:t>NEW Specialties</a:t>
            </a:r>
          </a:p>
          <a:p>
            <a:r>
              <a:rPr lang="en-GB" dirty="0"/>
              <a:t>NEW Patients</a:t>
            </a:r>
          </a:p>
          <a:p>
            <a:r>
              <a:rPr lang="en-GB" dirty="0"/>
              <a:t>NEW way of working</a:t>
            </a:r>
          </a:p>
          <a:p>
            <a:r>
              <a:rPr lang="en-GB" dirty="0"/>
              <a:t>“Collaboration promotes and optimises active participation of all healthcare professionals in clinical decision making. Focussing on patient needs while ensuring respect for team member contributions” (Herbert, 2005)</a:t>
            </a:r>
          </a:p>
          <a:p>
            <a:r>
              <a:rPr lang="en-GB" dirty="0"/>
              <a:t>To get better outcomes we need to get to know and trust each other</a:t>
            </a:r>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1299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3719C8ED5F8A74F95E485453E0CD706" ma:contentTypeVersion="12" ma:contentTypeDescription="Create a new document." ma:contentTypeScope="" ma:versionID="3cc046ad10964c2e1fc9cfb3ba77111b">
  <xsd:schema xmlns:xsd="http://www.w3.org/2001/XMLSchema" xmlns:xs="http://www.w3.org/2001/XMLSchema" xmlns:p="http://schemas.microsoft.com/office/2006/metadata/properties" xmlns:ns2="b8d97211-f5f2-46a1-a430-dc9740be902c" xmlns:ns3="48f3d607-8c4d-42e7-9474-07c91cd46e09" targetNamespace="http://schemas.microsoft.com/office/2006/metadata/properties" ma:root="true" ma:fieldsID="21c7fba065f8a282d83d617fd25b859b" ns2:_="" ns3:_="">
    <xsd:import namespace="b8d97211-f5f2-46a1-a430-dc9740be902c"/>
    <xsd:import namespace="48f3d607-8c4d-42e7-9474-07c91cd46e09"/>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d97211-f5f2-46a1-a430-dc9740be90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Length (seconds)" ma:internalName="MediaLengthInSeconds" ma:readOnly="true">
      <xsd:simpleType>
        <xsd:restriction base="dms:Unknow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f3d607-8c4d-42e7-9474-07c91cd46e0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A8DAA5-5E4E-4E48-966C-94A516077F8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85C2448-F2E1-4DB6-B1FB-EFFE682AD68F}">
  <ds:schemaRefs>
    <ds:schemaRef ds:uri="http://schemas.microsoft.com/sharepoint/v3/contenttype/forms"/>
  </ds:schemaRefs>
</ds:datastoreItem>
</file>

<file path=customXml/itemProps3.xml><?xml version="1.0" encoding="utf-8"?>
<ds:datastoreItem xmlns:ds="http://schemas.openxmlformats.org/officeDocument/2006/customXml" ds:itemID="{EF2CE9E1-B855-437F-8C0C-5301644308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d97211-f5f2-46a1-a430-dc9740be902c"/>
    <ds:schemaRef ds:uri="48f3d607-8c4d-42e7-9474-07c91cd46e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11529</TotalTime>
  <Words>3132</Words>
  <Application>Microsoft Office PowerPoint</Application>
  <PresentationFormat>Widescreen</PresentationFormat>
  <Paragraphs>263</Paragraphs>
  <Slides>11</Slides>
  <Notes>11</Notes>
  <HiddenSlides>0</HiddenSlides>
  <MMClips>12</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Early Mobilisation  What, Why and How?</vt:lpstr>
      <vt:lpstr>Does ICU make you better?</vt:lpstr>
      <vt:lpstr> Early Mobilisation the Science </vt:lpstr>
      <vt:lpstr>Critical Illness acquired weakness -CIWA</vt:lpstr>
      <vt:lpstr>Benefits of early mobilisation</vt:lpstr>
      <vt:lpstr>What is early mobilisation</vt:lpstr>
      <vt:lpstr>Need to consider</vt:lpstr>
      <vt:lpstr>Need to consider</vt:lpstr>
      <vt:lpstr>MT Ward - Consider</vt:lpstr>
      <vt:lpstr>Major Trauma</vt:lpstr>
      <vt:lpstr>On the 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Mobilisation</dc:title>
  <dc:creator>Cathal MacRae</dc:creator>
  <cp:lastModifiedBy>Cathal MacRae</cp:lastModifiedBy>
  <cp:revision>106</cp:revision>
  <dcterms:created xsi:type="dcterms:W3CDTF">2021-02-18T21:24:18Z</dcterms:created>
  <dcterms:modified xsi:type="dcterms:W3CDTF">2022-02-07T09:52:15Z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0x01010013719C8ED5F8A74F95E485453E0CD706</vt:lpwstr>
  </property>
</Properties>
</file>