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</p:sldIdLst>
  <p:sldSz cx="7561263" cy="10693400"/>
  <p:notesSz cx="6761163" cy="9942513"/>
  <p:custDataLst>
    <p:tags r:id="rId3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1">
          <p15:clr>
            <a:srgbClr val="A4A3A4"/>
          </p15:clr>
        </p15:guide>
        <p15:guide id="2" orient="horz" pos="6624">
          <p15:clr>
            <a:srgbClr val="A4A3A4"/>
          </p15:clr>
        </p15:guide>
        <p15:guide id="3" pos="1663">
          <p15:clr>
            <a:srgbClr val="A4A3A4"/>
          </p15:clr>
        </p15:guide>
        <p15:guide id="4" pos="1590">
          <p15:clr>
            <a:srgbClr val="A4A3A4"/>
          </p15:clr>
        </p15:guide>
        <p15:guide id="5" pos="153">
          <p15:clr>
            <a:srgbClr val="A4A3A4"/>
          </p15:clr>
        </p15:guide>
        <p15:guide id="6" pos="3101">
          <p15:clr>
            <a:srgbClr val="A4A3A4"/>
          </p15:clr>
        </p15:guide>
        <p15:guide id="7" pos="3175">
          <p15:clr>
            <a:srgbClr val="A4A3A4"/>
          </p15:clr>
        </p15:guide>
        <p15:guide id="8" pos="46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799" autoAdjust="0"/>
  </p:normalViewPr>
  <p:slideViewPr>
    <p:cSldViewPr snapToGrid="0" snapToObjects="1">
      <p:cViewPr varScale="1">
        <p:scale>
          <a:sx n="55" d="100"/>
          <a:sy n="55" d="100"/>
        </p:scale>
        <p:origin x="3264" y="72"/>
      </p:cViewPr>
      <p:guideLst>
        <p:guide orient="horz" pos="681"/>
        <p:guide orient="horz" pos="6624"/>
        <p:guide pos="1663"/>
        <p:guide pos="1590"/>
        <p:guide pos="153"/>
        <p:guide pos="3101"/>
        <p:guide pos="3175"/>
        <p:guide pos="461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80FE2C-A07F-499C-AFE1-A03C7D6B2D70}" type="doc">
      <dgm:prSet loTypeId="urn:microsoft.com/office/officeart/2005/8/layout/gear1" loCatId="cycle" qsTypeId="urn:microsoft.com/office/officeart/2005/8/quickstyle/3d5" qsCatId="3D" csTypeId="urn:microsoft.com/office/officeart/2005/8/colors/colorful5" csCatId="colorful" phldr="1"/>
      <dgm:spPr/>
    </dgm:pt>
    <dgm:pt modelId="{92EA4D46-582C-412F-8362-B27F9722BA28}">
      <dgm:prSet phldrT="[Text]" custT="1"/>
      <dgm:spPr/>
      <dgm:t>
        <a:bodyPr/>
        <a:lstStyle/>
        <a:p>
          <a:r>
            <a:rPr lang="en-US" sz="1400" dirty="0">
              <a:latin typeface="Bangla Sangam MN" panose="02000000000000000000"/>
            </a:rPr>
            <a:t>Informational continuity</a:t>
          </a:r>
          <a:endParaRPr lang="en-GB" sz="1400" dirty="0">
            <a:latin typeface="Bangla Sangam MN" panose="02000000000000000000"/>
          </a:endParaRPr>
        </a:p>
      </dgm:t>
    </dgm:pt>
    <dgm:pt modelId="{771794BD-CB2F-42E7-9924-A071D1DE8B43}" type="parTrans" cxnId="{A02BEFFE-5180-4E89-840A-F5F5D7A15D00}">
      <dgm:prSet/>
      <dgm:spPr/>
      <dgm:t>
        <a:bodyPr/>
        <a:lstStyle/>
        <a:p>
          <a:endParaRPr lang="en-GB"/>
        </a:p>
      </dgm:t>
    </dgm:pt>
    <dgm:pt modelId="{2B16668E-421C-41B8-9FC7-387BC04307C5}" type="sibTrans" cxnId="{A02BEFFE-5180-4E89-840A-F5F5D7A15D00}">
      <dgm:prSet/>
      <dgm:spPr/>
      <dgm:t>
        <a:bodyPr/>
        <a:lstStyle/>
        <a:p>
          <a:endParaRPr lang="en-GB"/>
        </a:p>
      </dgm:t>
    </dgm:pt>
    <dgm:pt modelId="{51A0DD25-D97E-4FC1-8B30-6C8EB96DFFC5}">
      <dgm:prSet phldrT="[Text]" custT="1"/>
      <dgm:spPr/>
      <dgm:t>
        <a:bodyPr/>
        <a:lstStyle/>
        <a:p>
          <a:r>
            <a:rPr lang="en-US" sz="1400" dirty="0"/>
            <a:t>Managerial continuity</a:t>
          </a:r>
          <a:endParaRPr lang="en-GB" sz="1400" dirty="0"/>
        </a:p>
      </dgm:t>
    </dgm:pt>
    <dgm:pt modelId="{0A563559-8247-4332-8D86-D50D60BBE7BE}" type="parTrans" cxnId="{8AF19D82-A2F9-4C67-9346-8644B375B3D5}">
      <dgm:prSet/>
      <dgm:spPr/>
      <dgm:t>
        <a:bodyPr/>
        <a:lstStyle/>
        <a:p>
          <a:endParaRPr lang="en-GB"/>
        </a:p>
      </dgm:t>
    </dgm:pt>
    <dgm:pt modelId="{4EF59495-E129-4E70-845A-A4AFFE70F864}" type="sibTrans" cxnId="{8AF19D82-A2F9-4C67-9346-8644B375B3D5}">
      <dgm:prSet/>
      <dgm:spPr/>
      <dgm:t>
        <a:bodyPr/>
        <a:lstStyle/>
        <a:p>
          <a:endParaRPr lang="en-GB"/>
        </a:p>
      </dgm:t>
    </dgm:pt>
    <dgm:pt modelId="{7E6AC728-669C-4ECC-BA7C-B9EC7F24CD06}">
      <dgm:prSet phldrT="[Text]" custT="1"/>
      <dgm:spPr/>
      <dgm:t>
        <a:bodyPr/>
        <a:lstStyle/>
        <a:p>
          <a:r>
            <a:rPr lang="en-US" sz="1400" dirty="0"/>
            <a:t>Relational continuity</a:t>
          </a:r>
          <a:endParaRPr lang="en-GB" sz="1400" dirty="0"/>
        </a:p>
      </dgm:t>
    </dgm:pt>
    <dgm:pt modelId="{7D6DA217-699B-4D38-908E-07FD179975BF}" type="parTrans" cxnId="{C9C22048-BA21-4DB7-BBB1-005E444CB1CE}">
      <dgm:prSet/>
      <dgm:spPr/>
      <dgm:t>
        <a:bodyPr/>
        <a:lstStyle/>
        <a:p>
          <a:endParaRPr lang="en-GB"/>
        </a:p>
      </dgm:t>
    </dgm:pt>
    <dgm:pt modelId="{70910022-E249-4BEC-BD1F-4EE5C60B5CF6}" type="sibTrans" cxnId="{C9C22048-BA21-4DB7-BBB1-005E444CB1CE}">
      <dgm:prSet/>
      <dgm:spPr/>
      <dgm:t>
        <a:bodyPr/>
        <a:lstStyle/>
        <a:p>
          <a:endParaRPr lang="en-GB"/>
        </a:p>
      </dgm:t>
    </dgm:pt>
    <dgm:pt modelId="{5EC4A066-2946-48EE-9599-2F8CBF89530B}" type="pres">
      <dgm:prSet presAssocID="{4080FE2C-A07F-499C-AFE1-A03C7D6B2D7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BB4E5CD-9F8E-4A0F-B23D-15F4C4BF2B28}" type="pres">
      <dgm:prSet presAssocID="{92EA4D46-582C-412F-8362-B27F9722BA28}" presName="gear1" presStyleLbl="node1" presStyleIdx="0" presStyleCnt="3" custLinFactNeighborX="6431" custLinFactNeighborY="1148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87C272-F6FB-413C-BC75-C9FB90829709}" type="pres">
      <dgm:prSet presAssocID="{92EA4D46-582C-412F-8362-B27F9722BA28}" presName="gear1srcNode" presStyleLbl="node1" presStyleIdx="0" presStyleCnt="3"/>
      <dgm:spPr/>
      <dgm:t>
        <a:bodyPr/>
        <a:lstStyle/>
        <a:p>
          <a:endParaRPr lang="en-GB"/>
        </a:p>
      </dgm:t>
    </dgm:pt>
    <dgm:pt modelId="{C21B68A1-9F28-4C6D-896F-DF69892E89E6}" type="pres">
      <dgm:prSet presAssocID="{92EA4D46-582C-412F-8362-B27F9722BA28}" presName="gear1dstNode" presStyleLbl="node1" presStyleIdx="0" presStyleCnt="3"/>
      <dgm:spPr/>
      <dgm:t>
        <a:bodyPr/>
        <a:lstStyle/>
        <a:p>
          <a:endParaRPr lang="en-GB"/>
        </a:p>
      </dgm:t>
    </dgm:pt>
    <dgm:pt modelId="{20B0C5B6-9635-4BE7-A51B-3F14059A5F4A}" type="pres">
      <dgm:prSet presAssocID="{51A0DD25-D97E-4FC1-8B30-6C8EB96DFFC5}" presName="gear2" presStyleLbl="node1" presStyleIdx="1" presStyleCnt="3" custScaleX="133421" custScaleY="136963" custLinFactNeighborX="-25356" custLinFactNeighborY="5178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E6D6A0-A581-48E2-8893-07677977CF80}" type="pres">
      <dgm:prSet presAssocID="{51A0DD25-D97E-4FC1-8B30-6C8EB96DFFC5}" presName="gear2srcNode" presStyleLbl="node1" presStyleIdx="1" presStyleCnt="3"/>
      <dgm:spPr/>
      <dgm:t>
        <a:bodyPr/>
        <a:lstStyle/>
        <a:p>
          <a:endParaRPr lang="en-GB"/>
        </a:p>
      </dgm:t>
    </dgm:pt>
    <dgm:pt modelId="{4F3D6AE7-7B04-43CA-8E38-BDC7349C1CE4}" type="pres">
      <dgm:prSet presAssocID="{51A0DD25-D97E-4FC1-8B30-6C8EB96DFFC5}" presName="gear2dstNode" presStyleLbl="node1" presStyleIdx="1" presStyleCnt="3"/>
      <dgm:spPr/>
      <dgm:t>
        <a:bodyPr/>
        <a:lstStyle/>
        <a:p>
          <a:endParaRPr lang="en-GB"/>
        </a:p>
      </dgm:t>
    </dgm:pt>
    <dgm:pt modelId="{E762294F-8125-4DAB-9B6A-F08BF6B429AD}" type="pres">
      <dgm:prSet presAssocID="{7E6AC728-669C-4ECC-BA7C-B9EC7F24CD06}" presName="gear3" presStyleLbl="node1" presStyleIdx="2" presStyleCnt="3" custAng="21560808" custScaleX="144761" custScaleY="138999" custLinFactNeighborX="7760" custLinFactNeighborY="8769"/>
      <dgm:spPr/>
      <dgm:t>
        <a:bodyPr/>
        <a:lstStyle/>
        <a:p>
          <a:endParaRPr lang="en-GB"/>
        </a:p>
      </dgm:t>
    </dgm:pt>
    <dgm:pt modelId="{E4E57D5E-EBEC-49FD-9B0B-34DA2C6BD18C}" type="pres">
      <dgm:prSet presAssocID="{7E6AC728-669C-4ECC-BA7C-B9EC7F24CD0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BBC8DF-891E-4287-9D23-5D42D2E22F84}" type="pres">
      <dgm:prSet presAssocID="{7E6AC728-669C-4ECC-BA7C-B9EC7F24CD06}" presName="gear3srcNode" presStyleLbl="node1" presStyleIdx="2" presStyleCnt="3"/>
      <dgm:spPr/>
      <dgm:t>
        <a:bodyPr/>
        <a:lstStyle/>
        <a:p>
          <a:endParaRPr lang="en-GB"/>
        </a:p>
      </dgm:t>
    </dgm:pt>
    <dgm:pt modelId="{019DA5CA-AB53-4F37-8962-E7120CA6F935}" type="pres">
      <dgm:prSet presAssocID="{7E6AC728-669C-4ECC-BA7C-B9EC7F24CD06}" presName="gear3dstNode" presStyleLbl="node1" presStyleIdx="2" presStyleCnt="3"/>
      <dgm:spPr/>
      <dgm:t>
        <a:bodyPr/>
        <a:lstStyle/>
        <a:p>
          <a:endParaRPr lang="en-GB"/>
        </a:p>
      </dgm:t>
    </dgm:pt>
    <dgm:pt modelId="{C80CF7CD-2854-4650-9CCD-A9FBE666858B}" type="pres">
      <dgm:prSet presAssocID="{2B16668E-421C-41B8-9FC7-387BC04307C5}" presName="connector1" presStyleLbl="sibTrans2D1" presStyleIdx="0" presStyleCnt="3" custAng="607367"/>
      <dgm:spPr/>
      <dgm:t>
        <a:bodyPr/>
        <a:lstStyle/>
        <a:p>
          <a:endParaRPr lang="en-GB"/>
        </a:p>
      </dgm:t>
    </dgm:pt>
    <dgm:pt modelId="{80631A99-2497-4398-937C-26BE2D99C5A6}" type="pres">
      <dgm:prSet presAssocID="{4EF59495-E129-4E70-845A-A4AFFE70F864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9ED2A092-C21A-4927-AF70-182A2514DC52}" type="pres">
      <dgm:prSet presAssocID="{70910022-E249-4BEC-BD1F-4EE5C60B5CF6}" presName="connector3" presStyleLbl="sibTrans2D1" presStyleIdx="2" presStyleCnt="3" custAng="1479457"/>
      <dgm:spPr/>
      <dgm:t>
        <a:bodyPr/>
        <a:lstStyle/>
        <a:p>
          <a:endParaRPr lang="en-GB"/>
        </a:p>
      </dgm:t>
    </dgm:pt>
  </dgm:ptLst>
  <dgm:cxnLst>
    <dgm:cxn modelId="{A02BEFFE-5180-4E89-840A-F5F5D7A15D00}" srcId="{4080FE2C-A07F-499C-AFE1-A03C7D6B2D70}" destId="{92EA4D46-582C-412F-8362-B27F9722BA28}" srcOrd="0" destOrd="0" parTransId="{771794BD-CB2F-42E7-9924-A071D1DE8B43}" sibTransId="{2B16668E-421C-41B8-9FC7-387BC04307C5}"/>
    <dgm:cxn modelId="{CFE045D5-297F-409C-81DD-3ECEC0391C54}" type="presOf" srcId="{7E6AC728-669C-4ECC-BA7C-B9EC7F24CD06}" destId="{E4E57D5E-EBEC-49FD-9B0B-34DA2C6BD18C}" srcOrd="1" destOrd="0" presId="urn:microsoft.com/office/officeart/2005/8/layout/gear1"/>
    <dgm:cxn modelId="{F9450461-359A-4723-8F50-1EB7778ED97E}" type="presOf" srcId="{51A0DD25-D97E-4FC1-8B30-6C8EB96DFFC5}" destId="{4F3D6AE7-7B04-43CA-8E38-BDC7349C1CE4}" srcOrd="2" destOrd="0" presId="urn:microsoft.com/office/officeart/2005/8/layout/gear1"/>
    <dgm:cxn modelId="{F96B2A96-ACF4-4C8D-94CC-71EE49EDD2EB}" type="presOf" srcId="{51A0DD25-D97E-4FC1-8B30-6C8EB96DFFC5}" destId="{AEE6D6A0-A581-48E2-8893-07677977CF80}" srcOrd="1" destOrd="0" presId="urn:microsoft.com/office/officeart/2005/8/layout/gear1"/>
    <dgm:cxn modelId="{918AEB36-0734-4611-8F64-C5AF9F44828D}" type="presOf" srcId="{2B16668E-421C-41B8-9FC7-387BC04307C5}" destId="{C80CF7CD-2854-4650-9CCD-A9FBE666858B}" srcOrd="0" destOrd="0" presId="urn:microsoft.com/office/officeart/2005/8/layout/gear1"/>
    <dgm:cxn modelId="{DB1CE9B6-3836-4359-81D3-31F092746E89}" type="presOf" srcId="{4080FE2C-A07F-499C-AFE1-A03C7D6B2D70}" destId="{5EC4A066-2946-48EE-9599-2F8CBF89530B}" srcOrd="0" destOrd="0" presId="urn:microsoft.com/office/officeart/2005/8/layout/gear1"/>
    <dgm:cxn modelId="{EE829C4B-56CC-415C-B5F2-5589F9AC7F66}" type="presOf" srcId="{7E6AC728-669C-4ECC-BA7C-B9EC7F24CD06}" destId="{7FBBC8DF-891E-4287-9D23-5D42D2E22F84}" srcOrd="2" destOrd="0" presId="urn:microsoft.com/office/officeart/2005/8/layout/gear1"/>
    <dgm:cxn modelId="{B9BC11DB-0546-46A4-AFB6-AE416A5490BF}" type="presOf" srcId="{7E6AC728-669C-4ECC-BA7C-B9EC7F24CD06}" destId="{019DA5CA-AB53-4F37-8962-E7120CA6F935}" srcOrd="3" destOrd="0" presId="urn:microsoft.com/office/officeart/2005/8/layout/gear1"/>
    <dgm:cxn modelId="{3FEADFF7-087A-407B-AE97-F4757706FC1A}" type="presOf" srcId="{70910022-E249-4BEC-BD1F-4EE5C60B5CF6}" destId="{9ED2A092-C21A-4927-AF70-182A2514DC52}" srcOrd="0" destOrd="0" presId="urn:microsoft.com/office/officeart/2005/8/layout/gear1"/>
    <dgm:cxn modelId="{8AF19D82-A2F9-4C67-9346-8644B375B3D5}" srcId="{4080FE2C-A07F-499C-AFE1-A03C7D6B2D70}" destId="{51A0DD25-D97E-4FC1-8B30-6C8EB96DFFC5}" srcOrd="1" destOrd="0" parTransId="{0A563559-8247-4332-8D86-D50D60BBE7BE}" sibTransId="{4EF59495-E129-4E70-845A-A4AFFE70F864}"/>
    <dgm:cxn modelId="{173A7E66-BFBE-479E-BEFF-8597AA64A0DD}" type="presOf" srcId="{92EA4D46-582C-412F-8362-B27F9722BA28}" destId="{C21B68A1-9F28-4C6D-896F-DF69892E89E6}" srcOrd="2" destOrd="0" presId="urn:microsoft.com/office/officeart/2005/8/layout/gear1"/>
    <dgm:cxn modelId="{E1ECE102-8283-4F44-8ED3-8178BCD08CCB}" type="presOf" srcId="{92EA4D46-582C-412F-8362-B27F9722BA28}" destId="{9687C272-F6FB-413C-BC75-C9FB90829709}" srcOrd="1" destOrd="0" presId="urn:microsoft.com/office/officeart/2005/8/layout/gear1"/>
    <dgm:cxn modelId="{A6C4744E-A9EB-4907-94D6-BBF1190998DD}" type="presOf" srcId="{51A0DD25-D97E-4FC1-8B30-6C8EB96DFFC5}" destId="{20B0C5B6-9635-4BE7-A51B-3F14059A5F4A}" srcOrd="0" destOrd="0" presId="urn:microsoft.com/office/officeart/2005/8/layout/gear1"/>
    <dgm:cxn modelId="{C9C22048-BA21-4DB7-BBB1-005E444CB1CE}" srcId="{4080FE2C-A07F-499C-AFE1-A03C7D6B2D70}" destId="{7E6AC728-669C-4ECC-BA7C-B9EC7F24CD06}" srcOrd="2" destOrd="0" parTransId="{7D6DA217-699B-4D38-908E-07FD179975BF}" sibTransId="{70910022-E249-4BEC-BD1F-4EE5C60B5CF6}"/>
    <dgm:cxn modelId="{FA648FF5-8168-4501-858A-195D05A37C28}" type="presOf" srcId="{7E6AC728-669C-4ECC-BA7C-B9EC7F24CD06}" destId="{E762294F-8125-4DAB-9B6A-F08BF6B429AD}" srcOrd="0" destOrd="0" presId="urn:microsoft.com/office/officeart/2005/8/layout/gear1"/>
    <dgm:cxn modelId="{CB9DF9C8-E0BB-400E-86B6-F03EAFD7C1F9}" type="presOf" srcId="{4EF59495-E129-4E70-845A-A4AFFE70F864}" destId="{80631A99-2497-4398-937C-26BE2D99C5A6}" srcOrd="0" destOrd="0" presId="urn:microsoft.com/office/officeart/2005/8/layout/gear1"/>
    <dgm:cxn modelId="{26E47D1C-EFE2-4415-9538-5BE58FA1C5C3}" type="presOf" srcId="{92EA4D46-582C-412F-8362-B27F9722BA28}" destId="{8BB4E5CD-9F8E-4A0F-B23D-15F4C4BF2B28}" srcOrd="0" destOrd="0" presId="urn:microsoft.com/office/officeart/2005/8/layout/gear1"/>
    <dgm:cxn modelId="{898B10FB-5B18-411C-936E-383E42415354}" type="presParOf" srcId="{5EC4A066-2946-48EE-9599-2F8CBF89530B}" destId="{8BB4E5CD-9F8E-4A0F-B23D-15F4C4BF2B28}" srcOrd="0" destOrd="0" presId="urn:microsoft.com/office/officeart/2005/8/layout/gear1"/>
    <dgm:cxn modelId="{562C7DCB-F72B-43DE-B897-89898B56A8A7}" type="presParOf" srcId="{5EC4A066-2946-48EE-9599-2F8CBF89530B}" destId="{9687C272-F6FB-413C-BC75-C9FB90829709}" srcOrd="1" destOrd="0" presId="urn:microsoft.com/office/officeart/2005/8/layout/gear1"/>
    <dgm:cxn modelId="{30B2D7BA-4506-4D88-A3F6-F9251D191E62}" type="presParOf" srcId="{5EC4A066-2946-48EE-9599-2F8CBF89530B}" destId="{C21B68A1-9F28-4C6D-896F-DF69892E89E6}" srcOrd="2" destOrd="0" presId="urn:microsoft.com/office/officeart/2005/8/layout/gear1"/>
    <dgm:cxn modelId="{64A35EFA-86C0-446B-90EC-13098CA26E8E}" type="presParOf" srcId="{5EC4A066-2946-48EE-9599-2F8CBF89530B}" destId="{20B0C5B6-9635-4BE7-A51B-3F14059A5F4A}" srcOrd="3" destOrd="0" presId="urn:microsoft.com/office/officeart/2005/8/layout/gear1"/>
    <dgm:cxn modelId="{4283BC9D-663F-4077-B8D5-21F5DE2B3ED4}" type="presParOf" srcId="{5EC4A066-2946-48EE-9599-2F8CBF89530B}" destId="{AEE6D6A0-A581-48E2-8893-07677977CF80}" srcOrd="4" destOrd="0" presId="urn:microsoft.com/office/officeart/2005/8/layout/gear1"/>
    <dgm:cxn modelId="{9AEF2910-0575-4C2B-9D18-C9BC3E02E1BA}" type="presParOf" srcId="{5EC4A066-2946-48EE-9599-2F8CBF89530B}" destId="{4F3D6AE7-7B04-43CA-8E38-BDC7349C1CE4}" srcOrd="5" destOrd="0" presId="urn:microsoft.com/office/officeart/2005/8/layout/gear1"/>
    <dgm:cxn modelId="{662351BE-B169-46A0-860B-F35F04974D4D}" type="presParOf" srcId="{5EC4A066-2946-48EE-9599-2F8CBF89530B}" destId="{E762294F-8125-4DAB-9B6A-F08BF6B429AD}" srcOrd="6" destOrd="0" presId="urn:microsoft.com/office/officeart/2005/8/layout/gear1"/>
    <dgm:cxn modelId="{2BC80342-9962-4968-93CD-D26356B0F9BD}" type="presParOf" srcId="{5EC4A066-2946-48EE-9599-2F8CBF89530B}" destId="{E4E57D5E-EBEC-49FD-9B0B-34DA2C6BD18C}" srcOrd="7" destOrd="0" presId="urn:microsoft.com/office/officeart/2005/8/layout/gear1"/>
    <dgm:cxn modelId="{B1254A36-EC21-47FD-8CD8-01072ED25C59}" type="presParOf" srcId="{5EC4A066-2946-48EE-9599-2F8CBF89530B}" destId="{7FBBC8DF-891E-4287-9D23-5D42D2E22F84}" srcOrd="8" destOrd="0" presId="urn:microsoft.com/office/officeart/2005/8/layout/gear1"/>
    <dgm:cxn modelId="{2029BEDB-940F-41AC-A3C9-976F8B9013F1}" type="presParOf" srcId="{5EC4A066-2946-48EE-9599-2F8CBF89530B}" destId="{019DA5CA-AB53-4F37-8962-E7120CA6F935}" srcOrd="9" destOrd="0" presId="urn:microsoft.com/office/officeart/2005/8/layout/gear1"/>
    <dgm:cxn modelId="{611FF0E0-FDDA-4BCF-8627-7A88978B4840}" type="presParOf" srcId="{5EC4A066-2946-48EE-9599-2F8CBF89530B}" destId="{C80CF7CD-2854-4650-9CCD-A9FBE666858B}" srcOrd="10" destOrd="0" presId="urn:microsoft.com/office/officeart/2005/8/layout/gear1"/>
    <dgm:cxn modelId="{410EB64D-C39F-4B70-9C35-0941132B5760}" type="presParOf" srcId="{5EC4A066-2946-48EE-9599-2F8CBF89530B}" destId="{80631A99-2497-4398-937C-26BE2D99C5A6}" srcOrd="11" destOrd="0" presId="urn:microsoft.com/office/officeart/2005/8/layout/gear1"/>
    <dgm:cxn modelId="{E9323E25-9445-47C0-8AA1-6629DBE63BAA}" type="presParOf" srcId="{5EC4A066-2946-48EE-9599-2F8CBF89530B}" destId="{9ED2A092-C21A-4927-AF70-182A2514DC5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4E5CD-9F8E-4A0F-B23D-15F4C4BF2B28}">
      <dsp:nvSpPr>
        <dsp:cNvPr id="0" name=""/>
        <dsp:cNvSpPr/>
      </dsp:nvSpPr>
      <dsp:spPr>
        <a:xfrm>
          <a:off x="1608682" y="3126800"/>
          <a:ext cx="1966166" cy="1966166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latin typeface="Bangla Sangam MN" panose="02000000000000000000"/>
            </a:rPr>
            <a:t>Informational continuity</a:t>
          </a:r>
          <a:endParaRPr lang="en-GB" sz="1400" kern="1200" dirty="0">
            <a:latin typeface="Bangla Sangam MN" panose="02000000000000000000"/>
          </a:endParaRPr>
        </a:p>
      </dsp:txBody>
      <dsp:txXfrm>
        <a:off x="2003969" y="3587365"/>
        <a:ext cx="1175592" cy="1010650"/>
      </dsp:txXfrm>
    </dsp:sp>
    <dsp:sp modelId="{20B0C5B6-9635-4BE7-A51B-3F14059A5F4A}">
      <dsp:nvSpPr>
        <dsp:cNvPr id="0" name=""/>
        <dsp:cNvSpPr/>
      </dsp:nvSpPr>
      <dsp:spPr>
        <a:xfrm>
          <a:off x="0" y="2912471"/>
          <a:ext cx="1907839" cy="1958488"/>
        </a:xfrm>
        <a:prstGeom prst="gear6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Managerial continuity</a:t>
          </a:r>
          <a:endParaRPr lang="en-GB" sz="1400" kern="1200" dirty="0"/>
        </a:p>
      </dsp:txBody>
      <dsp:txXfrm>
        <a:off x="480304" y="3403151"/>
        <a:ext cx="947231" cy="977128"/>
      </dsp:txXfrm>
    </dsp:sp>
    <dsp:sp modelId="{E762294F-8125-4DAB-9B6A-F08BF6B429AD}">
      <dsp:nvSpPr>
        <dsp:cNvPr id="0" name=""/>
        <dsp:cNvSpPr/>
      </dsp:nvSpPr>
      <dsp:spPr>
        <a:xfrm rot="20660808">
          <a:off x="1070462" y="1341828"/>
          <a:ext cx="2057721" cy="1917895"/>
        </a:xfrm>
        <a:prstGeom prst="gear6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Relational continuity</a:t>
          </a:r>
          <a:endParaRPr lang="en-GB" sz="1400" kern="1200" dirty="0"/>
        </a:p>
      </dsp:txBody>
      <dsp:txXfrm rot="900000">
        <a:off x="1530074" y="1754186"/>
        <a:ext cx="1138497" cy="1093180"/>
      </dsp:txXfrm>
    </dsp:sp>
    <dsp:sp modelId="{C80CF7CD-2854-4650-9CCD-A9FBE666858B}">
      <dsp:nvSpPr>
        <dsp:cNvPr id="0" name=""/>
        <dsp:cNvSpPr/>
      </dsp:nvSpPr>
      <dsp:spPr>
        <a:xfrm rot="607367">
          <a:off x="1450815" y="2608115"/>
          <a:ext cx="2516693" cy="2516693"/>
        </a:xfrm>
        <a:prstGeom prst="circularArrow">
          <a:avLst>
            <a:gd name="adj1" fmla="val 4687"/>
            <a:gd name="adj2" fmla="val 299029"/>
            <a:gd name="adj3" fmla="val 2499458"/>
            <a:gd name="adj4" fmla="val 15897749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631A99-2497-4398-937C-26BE2D99C5A6}">
      <dsp:nvSpPr>
        <dsp:cNvPr id="0" name=""/>
        <dsp:cNvSpPr/>
      </dsp:nvSpPr>
      <dsp:spPr>
        <a:xfrm>
          <a:off x="211490" y="2122561"/>
          <a:ext cx="1828535" cy="182853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2A092-C21A-4927-AF70-182A2514DC52}">
      <dsp:nvSpPr>
        <dsp:cNvPr id="0" name=""/>
        <dsp:cNvSpPr/>
      </dsp:nvSpPr>
      <dsp:spPr>
        <a:xfrm rot="1479457">
          <a:off x="941565" y="1145558"/>
          <a:ext cx="1971529" cy="197152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3904-D4D0-4825-BA8F-3815289194A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9411-6BEF-47E6-8C9E-20BB28C814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1916" y="428236"/>
            <a:ext cx="1701284" cy="9124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065" y="428236"/>
            <a:ext cx="4977831" cy="9124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C561-A730-43C6-8D46-4E9DF88FF1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5613" cy="1782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7825" y="2493963"/>
            <a:ext cx="3325813" cy="34528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7825" y="6099175"/>
            <a:ext cx="3325813" cy="345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3856038" y="2493963"/>
            <a:ext cx="3327400" cy="7059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77825" y="9737725"/>
            <a:ext cx="1765300" cy="7429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82863" y="9737725"/>
            <a:ext cx="2395537" cy="7429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5418138" y="9737725"/>
            <a:ext cx="1765300" cy="742950"/>
          </a:xfrm>
        </p:spPr>
        <p:txBody>
          <a:bodyPr/>
          <a:lstStyle>
            <a:lvl1pPr>
              <a:defRPr/>
            </a:lvl1pPr>
          </a:lstStyle>
          <a:p>
            <a:fld id="{899607CD-7B83-4EBC-8BA3-2FB73448A7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88200-ED8A-4A65-874D-F550B29433A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E7C77-6DBE-4FCE-B518-ECF3A89DF5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CDB7-E75F-452D-AD19-820E602E03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140A7-DDF9-4473-8A41-9B22A7ACEB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3AD7-EF18-420C-8E5A-60E9B9757B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3A3B-001D-4F9C-B84C-1F244C48D6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5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9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5" y="2237697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22CA-D44A-4B7C-B158-2D8757E0B1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501C-6794-4CFD-B692-68C6A5A1E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5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5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5" y="9911201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201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7" y="9911201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5061C-ECFA-4DCD-9C08-7AEB89D6BD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mailto:emcouchman1@shef.ac.uk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>
            <a:extLst>
              <a:ext uri="{FF2B5EF4-FFF2-40B4-BE49-F238E27FC236}">
                <a16:creationId xmlns:a16="http://schemas.microsoft.com/office/drawing/2014/main" xmlns="" id="{04246B46-9BB9-4C6D-B002-F46931E01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728" y="3909923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6AD27FC7-03A4-4933-9C83-34510B9216DE}"/>
              </a:ext>
            </a:extLst>
          </p:cNvPr>
          <p:cNvGrpSpPr/>
          <p:nvPr/>
        </p:nvGrpSpPr>
        <p:grpSpPr>
          <a:xfrm>
            <a:off x="205783" y="1693472"/>
            <a:ext cx="3668919" cy="399697"/>
            <a:chOff x="499533" y="1680319"/>
            <a:chExt cx="2988734" cy="913498"/>
          </a:xfrm>
        </p:grpSpPr>
        <p:sp>
          <p:nvSpPr>
            <p:cNvPr id="11" name="Speech Bubble: Rectangle with Corners Rounded 10">
              <a:extLst>
                <a:ext uri="{FF2B5EF4-FFF2-40B4-BE49-F238E27FC236}">
                  <a16:creationId xmlns:a16="http://schemas.microsoft.com/office/drawing/2014/main" xmlns="" id="{ED1492D7-9521-4CD1-BA22-FE5F940C1B62}"/>
                </a:ext>
              </a:extLst>
            </p:cNvPr>
            <p:cNvSpPr/>
            <p:nvPr/>
          </p:nvSpPr>
          <p:spPr>
            <a:xfrm>
              <a:off x="499533" y="1680319"/>
              <a:ext cx="2988734" cy="913498"/>
            </a:xfrm>
            <a:prstGeom prst="wedgeRound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AE066FAA-5499-4F53-B75B-05427A98EDC4}"/>
                </a:ext>
              </a:extLst>
            </p:cNvPr>
            <p:cNvSpPr txBox="1"/>
            <p:nvPr/>
          </p:nvSpPr>
          <p:spPr>
            <a:xfrm>
              <a:off x="517882" y="1743567"/>
              <a:ext cx="2911115" cy="7034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tx2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Would you like to take part in a research study?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B3A69C78-5623-483F-B280-2F00CFF3C6FF}"/>
              </a:ext>
            </a:extLst>
          </p:cNvPr>
          <p:cNvGrpSpPr/>
          <p:nvPr/>
        </p:nvGrpSpPr>
        <p:grpSpPr>
          <a:xfrm>
            <a:off x="189970" y="2293822"/>
            <a:ext cx="1671977" cy="366326"/>
            <a:chOff x="4840519" y="2154169"/>
            <a:chExt cx="2143592" cy="546909"/>
          </a:xfrm>
        </p:grpSpPr>
        <p:sp>
          <p:nvSpPr>
            <p:cNvPr id="37" name="Speech Bubble: Rectangle with Corners Rounded 36">
              <a:extLst>
                <a:ext uri="{FF2B5EF4-FFF2-40B4-BE49-F238E27FC236}">
                  <a16:creationId xmlns:a16="http://schemas.microsoft.com/office/drawing/2014/main" xmlns="" id="{1889515C-73BD-4AAD-BCFF-2877034D9CF6}"/>
                </a:ext>
              </a:extLst>
            </p:cNvPr>
            <p:cNvSpPr/>
            <p:nvPr/>
          </p:nvSpPr>
          <p:spPr>
            <a:xfrm>
              <a:off x="4840519" y="2154169"/>
              <a:ext cx="2143592" cy="546909"/>
            </a:xfrm>
            <a:prstGeom prst="wedgeRoundRectCallou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21933612-2203-4E95-90B2-323516CC6D44}"/>
                </a:ext>
              </a:extLst>
            </p:cNvPr>
            <p:cNvSpPr txBox="1"/>
            <p:nvPr/>
          </p:nvSpPr>
          <p:spPr>
            <a:xfrm>
              <a:off x="4880930" y="2229778"/>
              <a:ext cx="2057149" cy="4211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accent6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Can I take part? 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70CC8936-02B3-4118-900D-1AAC578F45C2}"/>
              </a:ext>
            </a:extLst>
          </p:cNvPr>
          <p:cNvGrpSpPr/>
          <p:nvPr/>
        </p:nvGrpSpPr>
        <p:grpSpPr>
          <a:xfrm>
            <a:off x="202607" y="2944161"/>
            <a:ext cx="3574848" cy="358497"/>
            <a:chOff x="499533" y="1680319"/>
            <a:chExt cx="2988734" cy="913498"/>
          </a:xfrm>
        </p:grpSpPr>
        <p:sp>
          <p:nvSpPr>
            <p:cNvPr id="41" name="Speech Bubble: Rectangle with Corners Rounded 40">
              <a:extLst>
                <a:ext uri="{FF2B5EF4-FFF2-40B4-BE49-F238E27FC236}">
                  <a16:creationId xmlns:a16="http://schemas.microsoft.com/office/drawing/2014/main" xmlns="" id="{E3167870-0EA1-4600-A55B-F597CAFFB04F}"/>
                </a:ext>
              </a:extLst>
            </p:cNvPr>
            <p:cNvSpPr/>
            <p:nvPr/>
          </p:nvSpPr>
          <p:spPr>
            <a:xfrm>
              <a:off x="499533" y="1680319"/>
              <a:ext cx="2988734" cy="913498"/>
            </a:xfrm>
            <a:prstGeom prst="wedgeRound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D0CD129C-B21B-477B-B718-4D7C54123C14}"/>
                </a:ext>
              </a:extLst>
            </p:cNvPr>
            <p:cNvSpPr txBox="1"/>
            <p:nvPr/>
          </p:nvSpPr>
          <p:spPr>
            <a:xfrm>
              <a:off x="517882" y="1743566"/>
              <a:ext cx="2911115" cy="78425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tx2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Yes, if you have a diagnosis of mesothelioma.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98D35F95-4C63-4D71-ABA3-22560A13C32B}"/>
              </a:ext>
            </a:extLst>
          </p:cNvPr>
          <p:cNvGrpSpPr/>
          <p:nvPr/>
        </p:nvGrpSpPr>
        <p:grpSpPr>
          <a:xfrm>
            <a:off x="169636" y="5885213"/>
            <a:ext cx="2015419" cy="415218"/>
            <a:chOff x="424476" y="3636468"/>
            <a:chExt cx="2437257" cy="562999"/>
          </a:xfrm>
        </p:grpSpPr>
        <p:sp>
          <p:nvSpPr>
            <p:cNvPr id="43" name="Speech Bubble: Rectangle with Corners Rounded 42">
              <a:extLst>
                <a:ext uri="{FF2B5EF4-FFF2-40B4-BE49-F238E27FC236}">
                  <a16:creationId xmlns:a16="http://schemas.microsoft.com/office/drawing/2014/main" xmlns="" id="{FC82C405-7F24-4B7D-A320-4BE373FA5808}"/>
                </a:ext>
              </a:extLst>
            </p:cNvPr>
            <p:cNvSpPr/>
            <p:nvPr/>
          </p:nvSpPr>
          <p:spPr>
            <a:xfrm>
              <a:off x="493246" y="3636468"/>
              <a:ext cx="2291206" cy="562999"/>
            </a:xfrm>
            <a:prstGeom prst="wedgeRoundRectCallou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8342DA2D-4EB9-4914-AF07-13D295181846}"/>
                </a:ext>
              </a:extLst>
            </p:cNvPr>
            <p:cNvSpPr txBox="1"/>
            <p:nvPr/>
          </p:nvSpPr>
          <p:spPr>
            <a:xfrm>
              <a:off x="424476" y="3709868"/>
              <a:ext cx="2437257" cy="4173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accent6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 does it involve?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4D62C282-94BD-4D6D-B4BD-9AD7942E7B8F}"/>
              </a:ext>
            </a:extLst>
          </p:cNvPr>
          <p:cNvGrpSpPr/>
          <p:nvPr/>
        </p:nvGrpSpPr>
        <p:grpSpPr>
          <a:xfrm>
            <a:off x="260274" y="6658596"/>
            <a:ext cx="2888605" cy="410584"/>
            <a:chOff x="448868" y="1936293"/>
            <a:chExt cx="3075895" cy="1339966"/>
          </a:xfrm>
        </p:grpSpPr>
        <p:sp>
          <p:nvSpPr>
            <p:cNvPr id="47" name="Speech Bubble: Rectangle with Corners Rounded 46">
              <a:extLst>
                <a:ext uri="{FF2B5EF4-FFF2-40B4-BE49-F238E27FC236}">
                  <a16:creationId xmlns:a16="http://schemas.microsoft.com/office/drawing/2014/main" xmlns="" id="{5A1E3262-07F5-4936-ADC0-81CA240504F8}"/>
                </a:ext>
              </a:extLst>
            </p:cNvPr>
            <p:cNvSpPr/>
            <p:nvPr/>
          </p:nvSpPr>
          <p:spPr>
            <a:xfrm>
              <a:off x="448868" y="1936293"/>
              <a:ext cx="3075895" cy="1339966"/>
            </a:xfrm>
            <a:prstGeom prst="wedgeRound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BFB537D8-5260-4B5D-A278-89E41B82D9C6}"/>
                </a:ext>
              </a:extLst>
            </p:cNvPr>
            <p:cNvSpPr txBox="1"/>
            <p:nvPr/>
          </p:nvSpPr>
          <p:spPr>
            <a:xfrm>
              <a:off x="512193" y="2060733"/>
              <a:ext cx="2911115" cy="100444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tx2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Interviews (by phone or video call).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CE226E05-6DC3-418C-93C3-416977F4E596}"/>
              </a:ext>
            </a:extLst>
          </p:cNvPr>
          <p:cNvGrpSpPr/>
          <p:nvPr/>
        </p:nvGrpSpPr>
        <p:grpSpPr>
          <a:xfrm>
            <a:off x="205783" y="3586566"/>
            <a:ext cx="1692510" cy="441161"/>
            <a:chOff x="4840519" y="2154169"/>
            <a:chExt cx="2143592" cy="546909"/>
          </a:xfrm>
        </p:grpSpPr>
        <p:sp>
          <p:nvSpPr>
            <p:cNvPr id="50" name="Speech Bubble: Rectangle with Corners Rounded 49">
              <a:extLst>
                <a:ext uri="{FF2B5EF4-FFF2-40B4-BE49-F238E27FC236}">
                  <a16:creationId xmlns:a16="http://schemas.microsoft.com/office/drawing/2014/main" xmlns="" id="{113BC629-4BD2-4E56-968F-949C7C7BB73A}"/>
                </a:ext>
              </a:extLst>
            </p:cNvPr>
            <p:cNvSpPr/>
            <p:nvPr/>
          </p:nvSpPr>
          <p:spPr>
            <a:xfrm>
              <a:off x="4840519" y="2154169"/>
              <a:ext cx="2143592" cy="546909"/>
            </a:xfrm>
            <a:prstGeom prst="wedgeRoundRectCallou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42B43ED3-09BF-4733-86E5-9625E4F482F4}"/>
                </a:ext>
              </a:extLst>
            </p:cNvPr>
            <p:cNvSpPr txBox="1"/>
            <p:nvPr/>
          </p:nvSpPr>
          <p:spPr>
            <a:xfrm>
              <a:off x="4880930" y="2229779"/>
              <a:ext cx="2057148" cy="381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accent6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 is it about?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xmlns="" id="{CB8D8EA7-45AF-4A60-BE57-3874864E7207}"/>
              </a:ext>
            </a:extLst>
          </p:cNvPr>
          <p:cNvGrpSpPr/>
          <p:nvPr/>
        </p:nvGrpSpPr>
        <p:grpSpPr>
          <a:xfrm>
            <a:off x="195769" y="4267192"/>
            <a:ext cx="3500777" cy="1258066"/>
            <a:chOff x="-965664" y="1554976"/>
            <a:chExt cx="4582432" cy="3319200"/>
          </a:xfrm>
        </p:grpSpPr>
        <p:sp>
          <p:nvSpPr>
            <p:cNvPr id="53" name="Speech Bubble: Rectangle with Corners Rounded 52">
              <a:extLst>
                <a:ext uri="{FF2B5EF4-FFF2-40B4-BE49-F238E27FC236}">
                  <a16:creationId xmlns:a16="http://schemas.microsoft.com/office/drawing/2014/main" xmlns="" id="{0C0EC049-9EF6-4849-83BC-BB68C9ABC277}"/>
                </a:ext>
              </a:extLst>
            </p:cNvPr>
            <p:cNvSpPr/>
            <p:nvPr/>
          </p:nvSpPr>
          <p:spPr>
            <a:xfrm>
              <a:off x="-965664" y="1554976"/>
              <a:ext cx="4582432" cy="3319200"/>
            </a:xfrm>
            <a:prstGeom prst="wedgeRound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5E189366-AEC2-452B-9B5C-60EDB5F73F8A}"/>
                </a:ext>
              </a:extLst>
            </p:cNvPr>
            <p:cNvSpPr txBox="1"/>
            <p:nvPr/>
          </p:nvSpPr>
          <p:spPr>
            <a:xfrm>
              <a:off x="-881229" y="1743567"/>
              <a:ext cx="4380503" cy="308566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 want to understand your experiences of continuity in primary care. </a:t>
              </a:r>
              <a:br>
                <a:rPr lang="en-US" sz="1400" dirty="0">
                  <a:solidFill>
                    <a:schemeClr val="tx2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</a:br>
              <a:r>
                <a:rPr lang="en-US" sz="1400" dirty="0">
                  <a:solidFill>
                    <a:schemeClr val="tx2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 would also like to talk to a close person and healthcare professional of your choice if you would be happy for us to do so.</a:t>
              </a:r>
              <a:endParaRPr lang="en-GB" sz="1400" dirty="0">
                <a:solidFill>
                  <a:schemeClr val="tx2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A454FA2C-90EB-49D0-B3B7-63F41100B338}"/>
              </a:ext>
            </a:extLst>
          </p:cNvPr>
          <p:cNvGrpSpPr/>
          <p:nvPr/>
        </p:nvGrpSpPr>
        <p:grpSpPr>
          <a:xfrm>
            <a:off x="162009" y="7387996"/>
            <a:ext cx="3060012" cy="457201"/>
            <a:chOff x="424476" y="3636468"/>
            <a:chExt cx="2437257" cy="562999"/>
          </a:xfrm>
        </p:grpSpPr>
        <p:sp>
          <p:nvSpPr>
            <p:cNvPr id="56" name="Speech Bubble: Rectangle with Corners Rounded 55">
              <a:extLst>
                <a:ext uri="{FF2B5EF4-FFF2-40B4-BE49-F238E27FC236}">
                  <a16:creationId xmlns:a16="http://schemas.microsoft.com/office/drawing/2014/main" xmlns="" id="{B83FB040-07F7-4956-A758-D43BE079368E}"/>
                </a:ext>
              </a:extLst>
            </p:cNvPr>
            <p:cNvSpPr/>
            <p:nvPr/>
          </p:nvSpPr>
          <p:spPr>
            <a:xfrm>
              <a:off x="493246" y="3636468"/>
              <a:ext cx="2291206" cy="562999"/>
            </a:xfrm>
            <a:prstGeom prst="wedgeRoundRectCallou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48FFED0A-E657-4EFB-A03C-5A2561352107}"/>
                </a:ext>
              </a:extLst>
            </p:cNvPr>
            <p:cNvSpPr txBox="1"/>
            <p:nvPr/>
          </p:nvSpPr>
          <p:spPr>
            <a:xfrm>
              <a:off x="424476" y="3709868"/>
              <a:ext cx="2437257" cy="378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accent6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Where can I get more information?</a:t>
              </a:r>
            </a:p>
          </p:txBody>
        </p:sp>
      </p:grpSp>
      <p:sp>
        <p:nvSpPr>
          <p:cNvPr id="58" name="Speech Bubble: Rectangle with Corners Rounded 57">
            <a:extLst>
              <a:ext uri="{FF2B5EF4-FFF2-40B4-BE49-F238E27FC236}">
                <a16:creationId xmlns:a16="http://schemas.microsoft.com/office/drawing/2014/main" xmlns="" id="{B5DB23F9-290E-4351-B7D5-E9C38E41B20D}"/>
              </a:ext>
            </a:extLst>
          </p:cNvPr>
          <p:cNvSpPr/>
          <p:nvPr/>
        </p:nvSpPr>
        <p:spPr>
          <a:xfrm>
            <a:off x="237690" y="8128469"/>
            <a:ext cx="3382231" cy="859316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2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email Dr Emilie Couchman with your contact details, and she will be in touch.</a:t>
            </a:r>
            <a:br>
              <a:rPr lang="en-GB" sz="1400" dirty="0">
                <a:solidFill>
                  <a:schemeClr val="tx2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solidFill>
                  <a:schemeClr val="tx2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emcouchman1@sheffield.ac.uk</a:t>
            </a:r>
            <a:r>
              <a:rPr lang="en-GB" sz="1600" dirty="0">
                <a:solidFill>
                  <a:schemeClr val="tx2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1" name="Diagram 60">
            <a:extLst>
              <a:ext uri="{FF2B5EF4-FFF2-40B4-BE49-F238E27FC236}">
                <a16:creationId xmlns:a16="http://schemas.microsoft.com/office/drawing/2014/main" xmlns="" id="{A447DC3E-2651-4994-9D50-018A19AF71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353687"/>
              </p:ext>
            </p:extLst>
          </p:nvPr>
        </p:nvGraphicFramePr>
        <p:xfrm>
          <a:off x="3606786" y="4148990"/>
          <a:ext cx="3574849" cy="5824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59055702-DA94-47FD-8C87-841B4B7996DE}"/>
              </a:ext>
            </a:extLst>
          </p:cNvPr>
          <p:cNvGrpSpPr/>
          <p:nvPr/>
        </p:nvGrpSpPr>
        <p:grpSpPr>
          <a:xfrm>
            <a:off x="4897905" y="1768128"/>
            <a:ext cx="1901297" cy="399697"/>
            <a:chOff x="4840519" y="2154169"/>
            <a:chExt cx="2143592" cy="546909"/>
          </a:xfrm>
        </p:grpSpPr>
        <p:sp>
          <p:nvSpPr>
            <p:cNvPr id="65" name="Speech Bubble: Rectangle with Corners Rounded 64">
              <a:extLst>
                <a:ext uri="{FF2B5EF4-FFF2-40B4-BE49-F238E27FC236}">
                  <a16:creationId xmlns:a16="http://schemas.microsoft.com/office/drawing/2014/main" xmlns="" id="{9B001732-F435-4589-8718-3E489F6B3FCB}"/>
                </a:ext>
              </a:extLst>
            </p:cNvPr>
            <p:cNvSpPr/>
            <p:nvPr/>
          </p:nvSpPr>
          <p:spPr>
            <a:xfrm>
              <a:off x="4840519" y="2154169"/>
              <a:ext cx="2143592" cy="546909"/>
            </a:xfrm>
            <a:prstGeom prst="wedgeRoundRectCallou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A7FAB24B-7675-431D-A0DE-42DA6C86BB01}"/>
                </a:ext>
              </a:extLst>
            </p:cNvPr>
            <p:cNvSpPr txBox="1"/>
            <p:nvPr/>
          </p:nvSpPr>
          <p:spPr>
            <a:xfrm>
              <a:off x="4880930" y="2229778"/>
              <a:ext cx="2057149" cy="4211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accent6">
                      <a:lumMod val="50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What is continuity?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xmlns="" id="{82F284FA-6E60-4E7C-8088-A8724F70F070}"/>
              </a:ext>
            </a:extLst>
          </p:cNvPr>
          <p:cNvGrpSpPr/>
          <p:nvPr/>
        </p:nvGrpSpPr>
        <p:grpSpPr>
          <a:xfrm>
            <a:off x="4356450" y="2476313"/>
            <a:ext cx="2944539" cy="2527487"/>
            <a:chOff x="259579" y="1358072"/>
            <a:chExt cx="3616102" cy="8043232"/>
          </a:xfrm>
        </p:grpSpPr>
        <p:sp>
          <p:nvSpPr>
            <p:cNvPr id="68" name="Speech Bubble: Rectangle with Corners Rounded 67">
              <a:extLst>
                <a:ext uri="{FF2B5EF4-FFF2-40B4-BE49-F238E27FC236}">
                  <a16:creationId xmlns:a16="http://schemas.microsoft.com/office/drawing/2014/main" xmlns="" id="{E1DAA901-C254-4B68-8100-24FF32CEB0BA}"/>
                </a:ext>
              </a:extLst>
            </p:cNvPr>
            <p:cNvSpPr/>
            <p:nvPr/>
          </p:nvSpPr>
          <p:spPr>
            <a:xfrm>
              <a:off x="259579" y="1358072"/>
              <a:ext cx="3616102" cy="8043232"/>
            </a:xfrm>
            <a:prstGeom prst="wedgeRoundRect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854A516B-CC20-40D8-BA21-E9742FC6B9C8}"/>
                </a:ext>
              </a:extLst>
            </p:cNvPr>
            <p:cNvSpPr txBox="1"/>
            <p:nvPr/>
          </p:nvSpPr>
          <p:spPr>
            <a:xfrm>
              <a:off x="495606" y="1787566"/>
              <a:ext cx="3088065" cy="66781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0" indent="0" algn="ctr">
                <a:buNone/>
              </a:pPr>
              <a:r>
                <a:rPr lang="en-GB" sz="14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Continuity is </a:t>
              </a:r>
            </a:p>
            <a:p>
              <a:pPr marL="0" indent="0" algn="ctr">
                <a:buNone/>
              </a:pPr>
              <a:r>
                <a:rPr lang="en-GB" sz="14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'the extent to which a person experiences an ongoing relationship with a clinician </a:t>
              </a:r>
            </a:p>
            <a:p>
              <a:pPr algn="ctr"/>
              <a:r>
                <a:rPr lang="en-GB" sz="14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and the coordinated clinical care that progresses smoothly as the patient moves between different parts of the health service’ </a:t>
              </a:r>
              <a:r>
                <a:rPr lang="en-GB" sz="1400" baseline="300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(1) </a:t>
              </a:r>
              <a:br>
                <a:rPr lang="en-GB" sz="1400" baseline="300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en-GB" sz="1400" baseline="300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/>
              </a:r>
              <a:br>
                <a:rPr lang="en-GB" sz="1400" baseline="300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en-GB" baseline="30000" dirty="0">
                  <a:solidFill>
                    <a:schemeClr val="accent1">
                      <a:lumMod val="50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(1) </a:t>
              </a:r>
              <a:r>
                <a:rPr lang="en-GB" dirty="0">
                  <a:solidFill>
                    <a:schemeClr val="tx2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Hill P, Freeman, G. Promoting Continuity of Care in General Practice. RCGP; 2011</a:t>
              </a:r>
            </a:p>
            <a:p>
              <a:pPr marL="0" indent="0" algn="ctr">
                <a:buNone/>
              </a:pPr>
              <a:endParaRPr lang="en-GB" sz="14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75B2BB31-9C68-3ECB-21CC-195D6A3DAB4B}"/>
              </a:ext>
            </a:extLst>
          </p:cNvPr>
          <p:cNvGrpSpPr/>
          <p:nvPr/>
        </p:nvGrpSpPr>
        <p:grpSpPr>
          <a:xfrm>
            <a:off x="0" y="9430885"/>
            <a:ext cx="7756045" cy="1285756"/>
            <a:chOff x="0" y="9430885"/>
            <a:chExt cx="7756045" cy="1285756"/>
          </a:xfrm>
        </p:grpSpPr>
        <p:sp>
          <p:nvSpPr>
            <p:cNvPr id="72" name="Rectangle 4">
              <a:extLst>
                <a:ext uri="{FF2B5EF4-FFF2-40B4-BE49-F238E27FC236}">
                  <a16:creationId xmlns:a16="http://schemas.microsoft.com/office/drawing/2014/main" xmlns="" id="{6EA7F32C-B428-4A68-A126-6906539B4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430885"/>
              <a:ext cx="7561263" cy="128575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306000" rIns="198000" anchor="t"/>
            <a:lstStyle/>
            <a:p>
              <a:pPr algn="ctr">
                <a:spcBef>
                  <a:spcPts val="600"/>
                </a:spcBef>
                <a:spcAft>
                  <a:spcPts val="0"/>
                </a:spcAft>
              </a:pPr>
              <a:r>
                <a:rPr lang="en-GB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Useful information sources:</a:t>
              </a:r>
              <a:br>
                <a:rPr lang="en-GB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en-GB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Website of the Mesothelioma Research Centre: www.sheffield.ac.uk/murc</a:t>
              </a:r>
              <a:br>
                <a:rPr lang="en-GB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en-GB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Website of Mesothelioma UK: www.mesothelioma.uk.com  </a:t>
              </a:r>
              <a:br>
                <a:rPr lang="en-GB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en-GB" sz="14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Email of Mesothelioma UK: </a:t>
              </a:r>
              <a:r>
                <a:rPr lang="en-GB" sz="1400" dirty="0">
                  <a:solidFill>
                    <a:schemeClr val="bg1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info@mesothelioma.uk.com </a:t>
              </a:r>
              <a:br>
                <a:rPr lang="en-GB" sz="1400" dirty="0">
                  <a:solidFill>
                    <a:schemeClr val="bg1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</a:br>
              <a:r>
                <a:rPr lang="en-GB" sz="1400" dirty="0">
                  <a:solidFill>
                    <a:schemeClr val="bg1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Freephone number of Mesothelioma UK: </a:t>
              </a:r>
              <a:r>
                <a:rPr lang="en-GB" sz="1400" b="0" i="0" dirty="0">
                  <a:solidFill>
                    <a:schemeClr val="bg1"/>
                  </a:solidFill>
                  <a:effectLst/>
                  <a:latin typeface="Calibri Light" panose="020F0302020204030204" pitchFamily="34" charset="0"/>
                  <a:cs typeface="Calibri Light" panose="020F0302020204030204" pitchFamily="34" charset="0"/>
                </a:rPr>
                <a:t>0800 169 2409</a:t>
              </a:r>
              <a:endParaRPr lang="en-GB" sz="14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45" name="TextBox 1">
              <a:extLst>
                <a:ext uri="{FF2B5EF4-FFF2-40B4-BE49-F238E27FC236}">
                  <a16:creationId xmlns:a16="http://schemas.microsoft.com/office/drawing/2014/main" xmlns="" id="{D21A4D81-859D-4CA5-98B1-B494F097A941}"/>
                </a:ext>
              </a:extLst>
            </p:cNvPr>
            <p:cNvSpPr txBox="1"/>
            <p:nvPr/>
          </p:nvSpPr>
          <p:spPr>
            <a:xfrm>
              <a:off x="6607225" y="10416481"/>
              <a:ext cx="11488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V2 05/10/22</a:t>
              </a:r>
              <a:endParaRPr lang="en-GB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5" name="Picture 4" descr="A picture containing logo&#10;&#10;Description automatically generated">
              <a:extLst>
                <a:ext uri="{FF2B5EF4-FFF2-40B4-BE49-F238E27FC236}">
                  <a16:creationId xmlns:a16="http://schemas.microsoft.com/office/drawing/2014/main" xmlns="" id="{1953CCDB-7AF5-49AD-9B77-78A0752892B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4439" y="10021335"/>
              <a:ext cx="1375254" cy="316308"/>
            </a:xfrm>
            <a:prstGeom prst="rect">
              <a:avLst/>
            </a:prstGeom>
          </p:spPr>
        </p:pic>
        <p:pic>
          <p:nvPicPr>
            <p:cNvPr id="1026" name="Picture 2" descr="University crest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75703" y="9977444"/>
              <a:ext cx="1150383" cy="439037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FA698EBF-53D4-A9A7-EE7C-2918C1270261}"/>
              </a:ext>
            </a:extLst>
          </p:cNvPr>
          <p:cNvGrpSpPr/>
          <p:nvPr/>
        </p:nvGrpSpPr>
        <p:grpSpPr>
          <a:xfrm>
            <a:off x="-7948" y="0"/>
            <a:ext cx="7566035" cy="1573739"/>
            <a:chOff x="-7948" y="0"/>
            <a:chExt cx="7566035" cy="1573739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-3176" y="0"/>
              <a:ext cx="7561263" cy="155012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306000" rIns="198000" anchor="t"/>
            <a:lstStyle/>
            <a:p>
              <a:pPr algn="ctr" defTabSz="1042988">
                <a:spcBef>
                  <a:spcPts val="600"/>
                </a:spcBef>
                <a:spcAft>
                  <a:spcPts val="0"/>
                </a:spcAft>
              </a:pPr>
              <a:endParaRPr lang="en-GB" sz="2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5C930202-D616-4EC1-8541-A64756F4CCD3}"/>
                </a:ext>
              </a:extLst>
            </p:cNvPr>
            <p:cNvSpPr txBox="1"/>
            <p:nvPr/>
          </p:nvSpPr>
          <p:spPr>
            <a:xfrm>
              <a:off x="3222021" y="710740"/>
              <a:ext cx="4177233" cy="7591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1042988">
                <a:spcBef>
                  <a:spcPts val="600"/>
                </a:spcBef>
                <a:spcAft>
                  <a:spcPts val="0"/>
                </a:spcAft>
              </a:pPr>
              <a:r>
                <a:rPr lang="en-GB" sz="2000" b="1" baseline="300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 research study for the PhD of Dr Emilie Couchman</a:t>
              </a:r>
            </a:p>
            <a:p>
              <a:pPr algn="ctr" defTabSz="1042988">
                <a:spcBef>
                  <a:spcPts val="600"/>
                </a:spcBef>
                <a:spcAft>
                  <a:spcPts val="0"/>
                </a:spcAft>
              </a:pPr>
              <a:r>
                <a:rPr lang="en-GB" sz="1500" b="1" baseline="300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Supported by the Mesothelioma Research Centre at the University of Sheffield and Mesothelioma UK</a:t>
              </a:r>
              <a:endParaRPr lang="en-GB" sz="15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xmlns="" id="{F4E1BF8E-6559-29BE-5F6E-D87463820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-7948" y="657532"/>
              <a:ext cx="2363548" cy="916207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60FAB2BF-4954-36C8-89FF-D92B8B6F386A}"/>
                </a:ext>
              </a:extLst>
            </p:cNvPr>
            <p:cNvSpPr txBox="1"/>
            <p:nvPr/>
          </p:nvSpPr>
          <p:spPr>
            <a:xfrm>
              <a:off x="284570" y="100666"/>
              <a:ext cx="718026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Rethinking continuity in primary care for people with mesothelioma</a:t>
              </a:r>
            </a:p>
            <a:p>
              <a:endParaRPr lang="en-GB" dirty="0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167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Bangla Sangam MN</vt:lpstr>
      <vt:lpstr>Calibri</vt:lpstr>
      <vt:lpstr>Calibri Light</vt:lpstr>
      <vt:lpstr>Times New Roman</vt:lpstr>
      <vt:lpstr>Office Theme</vt:lpstr>
      <vt:lpstr>PowerPoint Presentation</vt:lpstr>
    </vt:vector>
  </TitlesOfParts>
  <Company>University of Leicester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Johnson</dc:creator>
  <cp:lastModifiedBy>Smith, Elaine (SMITHEL816)</cp:lastModifiedBy>
  <cp:revision>245</cp:revision>
  <cp:lastPrinted>2013-04-02T11:15:47Z</cp:lastPrinted>
  <dcterms:created xsi:type="dcterms:W3CDTF">2007-03-05T14:13:19Z</dcterms:created>
  <dcterms:modified xsi:type="dcterms:W3CDTF">2022-11-23T07:37:44Z</dcterms:modified>
</cp:coreProperties>
</file>