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modernComment_7FB47442_7585E85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142532636" r:id="rId3"/>
    <p:sldId id="2142532652" r:id="rId4"/>
    <p:sldId id="2142532661" r:id="rId5"/>
    <p:sldId id="2142532651" r:id="rId6"/>
    <p:sldId id="2142532674" r:id="rId7"/>
    <p:sldId id="2142532675" r:id="rId8"/>
    <p:sldId id="2142532642" r:id="rId9"/>
    <p:sldId id="2142532669" r:id="rId10"/>
    <p:sldId id="2142532662" r:id="rId11"/>
    <p:sldId id="2142532672" r:id="rId12"/>
    <p:sldId id="2142532668" r:id="rId13"/>
    <p:sldId id="2142532643" r:id="rId14"/>
    <p:sldId id="2142532644" r:id="rId15"/>
    <p:sldId id="2142532641" r:id="rId16"/>
    <p:sldId id="2142532655" r:id="rId17"/>
    <p:sldId id="2142532656" r:id="rId18"/>
    <p:sldId id="21425326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861DC4-A152-3ABD-FEDE-1D1F6ECE1AD4}" name="Luke Rush" initials="" userId="S::Luke.Rush@nss.nhs.scot::c8a192d6-cafa-4e92-a427-780194388c92" providerId="AD"/>
  <p188:author id="{D548CCD8-7331-A463-AC8F-893F85A4E356}" name="Kirstin Thomson" initials="KT" userId="S::Kirstin.Thomson@nss.nhs.scot::1bb2e352-08e6-46dd-a3f5-ed29f8e1a943" providerId="AD"/>
  <p188:author id="{9954BEE4-AE1D-3D00-7D46-94CCF6F51407}" name="Alison Gilhooly" initials="AG" userId="S::Alison.Gilhooly@nss.nhs.scot::d55ef15d-c589-49e2-8576-cde5c69c24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ura Brown" initials="LB [2]" lastIdx="5" clrIdx="6">
    <p:extLst>
      <p:ext uri="{19B8F6BF-5375-455C-9EA6-DF929625EA0E}">
        <p15:presenceInfo xmlns:p15="http://schemas.microsoft.com/office/powerpoint/2012/main" userId="S::laurab11@nss.scot.nhs.uk::954d4534-76b6-4a85-b8ab-76a259fba8e1" providerId="AD"/>
      </p:ext>
    </p:extLst>
  </p:cmAuthor>
  <p:cmAuthor id="1" name="Vaughan Statham" initials="VS" lastIdx="3" clrIdx="0">
    <p:extLst>
      <p:ext uri="{19B8F6BF-5375-455C-9EA6-DF929625EA0E}">
        <p15:presenceInfo xmlns:p15="http://schemas.microsoft.com/office/powerpoint/2012/main" userId="S-1-5-21-664342396-1520592568-226259266-119245" providerId="AD"/>
      </p:ext>
    </p:extLst>
  </p:cmAuthor>
  <p:cmAuthor id="2" name="carstm01@nss.scot.nhs.uk" initials="c" lastIdx="9" clrIdx="1">
    <p:extLst>
      <p:ext uri="{19B8F6BF-5375-455C-9EA6-DF929625EA0E}">
        <p15:presenceInfo xmlns:p15="http://schemas.microsoft.com/office/powerpoint/2012/main" userId="S-1-5-21-664342396-1520592568-226259266-80636" providerId="AD"/>
      </p:ext>
    </p:extLst>
  </p:cmAuthor>
  <p:cmAuthor id="3" name="Anne-Sophie Hoffmoen" initials="AH" lastIdx="2" clrIdx="2">
    <p:extLst>
      <p:ext uri="{19B8F6BF-5375-455C-9EA6-DF929625EA0E}">
        <p15:presenceInfo xmlns:p15="http://schemas.microsoft.com/office/powerpoint/2012/main" userId="S-1-5-21-664342396-1520592568-226259266-171040" providerId="AD"/>
      </p:ext>
    </p:extLst>
  </p:cmAuthor>
  <p:cmAuthor id="4" name="Laura Brown" initials="LB" lastIdx="8" clrIdx="3">
    <p:extLst>
      <p:ext uri="{19B8F6BF-5375-455C-9EA6-DF929625EA0E}">
        <p15:presenceInfo xmlns:p15="http://schemas.microsoft.com/office/powerpoint/2012/main" userId="S::Laura.Brown8@nss.nhs.scot::954d4534-76b6-4a85-b8ab-76a259fba8e1" providerId="AD"/>
      </p:ext>
    </p:extLst>
  </p:cmAuthor>
  <p:cmAuthor id="5" name="Anne-Sophie Hoffmoen" initials="ASH" lastIdx="2" clrIdx="4">
    <p:extLst>
      <p:ext uri="{19B8F6BF-5375-455C-9EA6-DF929625EA0E}">
        <p15:presenceInfo xmlns:p15="http://schemas.microsoft.com/office/powerpoint/2012/main" userId="S::anne-sophie.hoffmoen@nss.nhs.scot::05c437da-b4e4-4796-acd4-8c25b59cc423" providerId="AD"/>
      </p:ext>
    </p:extLst>
  </p:cmAuthor>
  <p:cmAuthor id="6" name="Susanna Mendes" initials="SM" lastIdx="4" clrIdx="5">
    <p:extLst>
      <p:ext uri="{19B8F6BF-5375-455C-9EA6-DF929625EA0E}">
        <p15:presenceInfo xmlns:p15="http://schemas.microsoft.com/office/powerpoint/2012/main" userId="Susanna Mend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4F9"/>
    <a:srgbClr val="599AD5"/>
    <a:srgbClr val="FA9879"/>
    <a:srgbClr val="2E75B6"/>
    <a:srgbClr val="9DCDFF"/>
    <a:srgbClr val="EBF5FF"/>
    <a:srgbClr val="EECBBF"/>
    <a:srgbClr val="6C6380"/>
    <a:srgbClr val="88A1B1"/>
    <a:srgbClr val="002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A44BC-0D90-FAD3-4FDA-C477B8E7BCCD}" v="33" dt="2025-06-03T08:31:29.659"/>
    <p1510:client id="{6605D925-ADE2-438F-80DC-285088786225}" v="19" dt="2025-06-02T11:39:01.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09" autoAdjust="0"/>
  </p:normalViewPr>
  <p:slideViewPr>
    <p:cSldViewPr snapToGrid="0">
      <p:cViewPr varScale="1">
        <p:scale>
          <a:sx n="70" d="100"/>
          <a:sy n="70" d="100"/>
        </p:scale>
        <p:origin x="936" y="3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a:t>Deliverable progress</a:t>
            </a:r>
          </a:p>
        </c:rich>
      </c:tx>
      <c:layout>
        <c:manualLayout>
          <c:xMode val="edge"/>
          <c:yMode val="edge"/>
          <c:x val="0.40162039948760175"/>
          <c:y val="4.166666666666666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0.32974745010579309"/>
          <c:y val="0.19236654906806844"/>
          <c:w val="0.63984935988441616"/>
          <c:h val="0.6798765534860193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8CAB-49AA-B08D-5643AF059C81}"/>
              </c:ext>
            </c:extLst>
          </c:dPt>
          <c:dPt>
            <c:idx val="2"/>
            <c:invertIfNegative val="0"/>
            <c:bubble3D val="0"/>
            <c:spPr>
              <a:solidFill>
                <a:srgbClr val="FFC000"/>
              </a:solidFill>
              <a:ln>
                <a:noFill/>
              </a:ln>
              <a:effectLst/>
            </c:spPr>
            <c:extLst>
              <c:ext xmlns:c16="http://schemas.microsoft.com/office/drawing/2014/chart" uri="{C3380CC4-5D6E-409C-BE32-E72D297353CC}">
                <c16:uniqueId val="{00000006-809A-4309-8DE1-51C60D36F132}"/>
              </c:ext>
            </c:extLst>
          </c:dPt>
          <c:dPt>
            <c:idx val="3"/>
            <c:invertIfNegative val="0"/>
            <c:bubble3D val="0"/>
            <c:spPr>
              <a:solidFill>
                <a:srgbClr val="FFC000"/>
              </a:solidFill>
              <a:ln>
                <a:noFill/>
              </a:ln>
              <a:effectLst/>
            </c:spPr>
            <c:extLst>
              <c:ext xmlns:c16="http://schemas.microsoft.com/office/drawing/2014/chart" uri="{C3380CC4-5D6E-409C-BE32-E72D297353CC}">
                <c16:uniqueId val="{00000003-8CAB-49AA-B08D-5643AF059C81}"/>
              </c:ext>
            </c:extLst>
          </c:dPt>
          <c:dPt>
            <c:idx val="4"/>
            <c:invertIfNegative val="0"/>
            <c:bubble3D val="0"/>
            <c:spPr>
              <a:solidFill>
                <a:srgbClr val="00B0F0"/>
              </a:solidFill>
              <a:ln>
                <a:noFill/>
              </a:ln>
              <a:effectLst/>
            </c:spPr>
            <c:extLst>
              <c:ext xmlns:c16="http://schemas.microsoft.com/office/drawing/2014/chart" uri="{C3380CC4-5D6E-409C-BE32-E72D297353CC}">
                <c16:uniqueId val="{00000005-8CAB-49AA-B08D-5643AF059C81}"/>
              </c:ext>
            </c:extLst>
          </c:dPt>
          <c:cat>
            <c:strRef>
              <c:f>'24-25 Service Delivery'!$E$31:$E$35</c:f>
              <c:strCache>
                <c:ptCount val="5"/>
                <c:pt idx="0">
                  <c:v>Paused/ no longer applicable</c:v>
                </c:pt>
                <c:pt idx="1">
                  <c:v>Significantly delayed</c:v>
                </c:pt>
                <c:pt idx="2">
                  <c:v>Delayed</c:v>
                </c:pt>
                <c:pt idx="3">
                  <c:v>On track</c:v>
                </c:pt>
                <c:pt idx="4">
                  <c:v>Completed</c:v>
                </c:pt>
              </c:strCache>
            </c:strRef>
          </c:cat>
          <c:val>
            <c:numRef>
              <c:f>'24-25 Service Delivery'!$F$31:$F$35</c:f>
              <c:numCache>
                <c:formatCode>General</c:formatCode>
                <c:ptCount val="5"/>
                <c:pt idx="0">
                  <c:v>5</c:v>
                </c:pt>
                <c:pt idx="1">
                  <c:v>0</c:v>
                </c:pt>
                <c:pt idx="2">
                  <c:v>1</c:v>
                </c:pt>
                <c:pt idx="3">
                  <c:v>0</c:v>
                </c:pt>
                <c:pt idx="4">
                  <c:v>4</c:v>
                </c:pt>
              </c:numCache>
            </c:numRef>
          </c:val>
          <c:extLst>
            <c:ext xmlns:c16="http://schemas.microsoft.com/office/drawing/2014/chart" uri="{C3380CC4-5D6E-409C-BE32-E72D297353CC}">
              <c16:uniqueId val="{00000006-8CAB-49AA-B08D-5643AF059C81}"/>
            </c:ext>
          </c:extLst>
        </c:ser>
        <c:dLbls>
          <c:showLegendKey val="0"/>
          <c:showVal val="0"/>
          <c:showCatName val="0"/>
          <c:showSerName val="0"/>
          <c:showPercent val="0"/>
          <c:showBubbleSize val="0"/>
        </c:dLbls>
        <c:gapWidth val="100"/>
        <c:axId val="130625103"/>
        <c:axId val="130624143"/>
      </c:barChart>
      <c:catAx>
        <c:axId val="130625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624143"/>
        <c:crosses val="autoZero"/>
        <c:auto val="1"/>
        <c:lblAlgn val="ctr"/>
        <c:lblOffset val="100"/>
        <c:noMultiLvlLbl val="0"/>
      </c:catAx>
      <c:valAx>
        <c:axId val="130624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62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B47442_7585E853.xml><?xml version="1.0" encoding="utf-8"?>
<p188:cmLst xmlns:a="http://schemas.openxmlformats.org/drawingml/2006/main" xmlns:r="http://schemas.openxmlformats.org/officeDocument/2006/relationships" xmlns:p188="http://schemas.microsoft.com/office/powerpoint/2018/8/main">
  <p188:cm id="{6FC48A13-F46A-4FE4-A25A-2D1B3A6DA8EC}" authorId="{D548CCD8-7331-A463-AC8F-893F85A4E356}" created="2025-05-30T15:19:16.693" startDate="2025-05-30T15:19:16.693" dueDate="2025-05-30T15:19:16.693" assignedTo="{EE861DC4-A152-3ABD-FEDE-1D1F6ECE1AD4}" title="@Luke Rush can you fill in the blanks of this table? The rest of it should be up to date now.">
    <ac:deMkLst xmlns:ac="http://schemas.microsoft.com/office/drawing/2013/main/command">
      <pc:docMk xmlns:pc="http://schemas.microsoft.com/office/powerpoint/2013/main/command"/>
      <pc:sldMk xmlns:pc="http://schemas.microsoft.com/office/powerpoint/2013/main/command" cId="1971710035" sldId="2142532674"/>
      <ac:graphicFrameMk id="36" creationId="{7C60F564-0B9A-9325-2196-1A4B4838B8FC}"/>
    </ac:deMkLst>
    <p188:txBody>
      <a:bodyPr/>
      <a:lstStyle/>
      <a:p>
        <a:r>
          <a:rPr lang="en-GB"/>
          <a:t>[@Luke Rush] can you fill in the blanks of this table? The rest of it should be up to date now.</a:t>
        </a:r>
      </a:p>
    </p188:txBody>
    <p188:extLst>
      <p:ext xmlns:p="http://schemas.openxmlformats.org/presentationml/2006/main" uri="{5BB2D875-25FF-4072-B9AC-8F64D62656EB}">
        <p228:taskDetails xmlns:p228="http://schemas.microsoft.com/office/powerpoint/2022/08/main">
          <p228:history>
            <p228:event time="2025-05-30T15:19:16.693" id="{F2F5CE73-7F0B-429B-9713-AF5FEF004B63}">
              <p228:atrbtn authorId="{D548CCD8-7331-A463-AC8F-893F85A4E356}"/>
              <p228:anchr>
                <p228:comment id="{6FC48A13-F46A-4FE4-A25A-2D1B3A6DA8EC}"/>
              </p228:anchr>
              <p228:add/>
            </p228:event>
            <p228:event time="2025-05-30T15:19:16.693" id="{32470583-F452-4810-8488-90ED9DD248B6}">
              <p228:atrbtn authorId="{D548CCD8-7331-A463-AC8F-893F85A4E356}"/>
              <p228:anchr>
                <p228:comment id="{6FC48A13-F46A-4FE4-A25A-2D1B3A6DA8EC}"/>
              </p228:anchr>
              <p228:asgn authorId="{EE861DC4-A152-3ABD-FEDE-1D1F6ECE1AD4}"/>
            </p228:event>
            <p228:event time="2025-05-30T15:19:16.693" id="{B74336F2-E6DE-46D8-856A-447B087CC682}">
              <p228:atrbtn authorId="{D548CCD8-7331-A463-AC8F-893F85A4E356}"/>
              <p228:anchr>
                <p228:comment id="{6FC48A13-F46A-4FE4-A25A-2D1B3A6DA8EC}"/>
              </p228:anchr>
              <p228:title val="@Luke Rush can you fill in the blanks of this table? The rest of it should be up to date now."/>
            </p228:event>
            <p228:event time="2025-05-30T15:19:16.693" id="{0124994B-DD57-443D-836F-74844813BD03}">
              <p228:atrbtn authorId="{D548CCD8-7331-A463-AC8F-893F85A4E356}"/>
              <p228:anchr>
                <p228:comment id="{6FC48A13-F46A-4FE4-A25A-2D1B3A6DA8EC}"/>
              </p228:anchr>
              <p228:date stDt="2025-05-30T15:19:16.693" endDt="2025-05-30T15:19:16.693"/>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CE908-0271-49F0-9901-61644D7D6C22}" type="datetimeFigureOut">
              <a:rPr lang="en-GB" smtClean="0"/>
              <a:t>13/08/2025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F2348-EC0B-4A57-9CB0-010A6DD1866A}" type="slidenum">
              <a:rPr lang="en-GB" smtClean="0"/>
              <a:t>‹#›</a:t>
            </a:fld>
            <a:endParaRPr lang="en-GB"/>
          </a:p>
        </p:txBody>
      </p:sp>
    </p:spTree>
    <p:extLst>
      <p:ext uri="{BB962C8B-B14F-4D97-AF65-F5344CB8AC3E}">
        <p14:creationId xmlns:p14="http://schemas.microsoft.com/office/powerpoint/2010/main" val="14079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2</a:t>
            </a:fld>
            <a:endParaRPr lang="en-GB"/>
          </a:p>
        </p:txBody>
      </p:sp>
    </p:spTree>
    <p:extLst>
      <p:ext uri="{BB962C8B-B14F-4D97-AF65-F5344CB8AC3E}">
        <p14:creationId xmlns:p14="http://schemas.microsoft.com/office/powerpoint/2010/main" val="207844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973A-11ED-BEA7-B398-0BA22BAC1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5C0D7-FBED-47E0-01B4-EDDAFBF58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9AF18-C000-3641-4112-80EA840D26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6D4EA3-229A-CC25-1752-0C200F9DE6C8}"/>
              </a:ext>
            </a:extLst>
          </p:cNvPr>
          <p:cNvSpPr>
            <a:spLocks noGrp="1"/>
          </p:cNvSpPr>
          <p:nvPr>
            <p:ph type="sldNum" sz="quarter" idx="10"/>
          </p:nvPr>
        </p:nvSpPr>
        <p:spPr/>
        <p:txBody>
          <a:bodyPr/>
          <a:lstStyle/>
          <a:p>
            <a:fld id="{219F2348-EC0B-4A57-9CB0-010A6DD1866A}" type="slidenum">
              <a:rPr lang="en-GB" smtClean="0"/>
              <a:t>11</a:t>
            </a:fld>
            <a:endParaRPr lang="en-GB"/>
          </a:p>
        </p:txBody>
      </p:sp>
    </p:spTree>
    <p:extLst>
      <p:ext uri="{BB962C8B-B14F-4D97-AF65-F5344CB8AC3E}">
        <p14:creationId xmlns:p14="http://schemas.microsoft.com/office/powerpoint/2010/main" val="30445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12</a:t>
            </a:fld>
            <a:endParaRPr lang="en-GB"/>
          </a:p>
        </p:txBody>
      </p:sp>
    </p:spTree>
    <p:extLst>
      <p:ext uri="{BB962C8B-B14F-4D97-AF65-F5344CB8AC3E}">
        <p14:creationId xmlns:p14="http://schemas.microsoft.com/office/powerpoint/2010/main" val="371515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13</a:t>
            </a:fld>
            <a:endParaRPr lang="en-GB"/>
          </a:p>
        </p:txBody>
      </p:sp>
    </p:spTree>
    <p:extLst>
      <p:ext uri="{BB962C8B-B14F-4D97-AF65-F5344CB8AC3E}">
        <p14:creationId xmlns:p14="http://schemas.microsoft.com/office/powerpoint/2010/main" val="130868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14</a:t>
            </a:fld>
            <a:endParaRPr lang="en-GB"/>
          </a:p>
        </p:txBody>
      </p:sp>
    </p:spTree>
    <p:extLst>
      <p:ext uri="{BB962C8B-B14F-4D97-AF65-F5344CB8AC3E}">
        <p14:creationId xmlns:p14="http://schemas.microsoft.com/office/powerpoint/2010/main" val="36146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15</a:t>
            </a:fld>
            <a:endParaRPr lang="en-GB"/>
          </a:p>
        </p:txBody>
      </p:sp>
    </p:spTree>
    <p:extLst>
      <p:ext uri="{BB962C8B-B14F-4D97-AF65-F5344CB8AC3E}">
        <p14:creationId xmlns:p14="http://schemas.microsoft.com/office/powerpoint/2010/main" val="102794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16</a:t>
            </a:fld>
            <a:endParaRPr lang="en-GB"/>
          </a:p>
        </p:txBody>
      </p:sp>
    </p:spTree>
    <p:extLst>
      <p:ext uri="{BB962C8B-B14F-4D97-AF65-F5344CB8AC3E}">
        <p14:creationId xmlns:p14="http://schemas.microsoft.com/office/powerpoint/2010/main" val="201627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17</a:t>
            </a:fld>
            <a:endParaRPr lang="en-GB"/>
          </a:p>
        </p:txBody>
      </p:sp>
    </p:spTree>
    <p:extLst>
      <p:ext uri="{BB962C8B-B14F-4D97-AF65-F5344CB8AC3E}">
        <p14:creationId xmlns:p14="http://schemas.microsoft.com/office/powerpoint/2010/main" val="320732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18</a:t>
            </a:fld>
            <a:endParaRPr lang="en-GB"/>
          </a:p>
        </p:txBody>
      </p:sp>
    </p:spTree>
    <p:extLst>
      <p:ext uri="{BB962C8B-B14F-4D97-AF65-F5344CB8AC3E}">
        <p14:creationId xmlns:p14="http://schemas.microsoft.com/office/powerpoint/2010/main" val="90028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3</a:t>
            </a:fld>
            <a:endParaRPr lang="en-GB"/>
          </a:p>
        </p:txBody>
      </p:sp>
    </p:spTree>
    <p:extLst>
      <p:ext uri="{BB962C8B-B14F-4D97-AF65-F5344CB8AC3E}">
        <p14:creationId xmlns:p14="http://schemas.microsoft.com/office/powerpoint/2010/main" val="340878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4</a:t>
            </a:fld>
            <a:endParaRPr lang="en-GB"/>
          </a:p>
        </p:txBody>
      </p:sp>
    </p:spTree>
    <p:extLst>
      <p:ext uri="{BB962C8B-B14F-4D97-AF65-F5344CB8AC3E}">
        <p14:creationId xmlns:p14="http://schemas.microsoft.com/office/powerpoint/2010/main" val="414083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5</a:t>
            </a:fld>
            <a:endParaRPr lang="en-GB"/>
          </a:p>
        </p:txBody>
      </p:sp>
    </p:spTree>
    <p:extLst>
      <p:ext uri="{BB962C8B-B14F-4D97-AF65-F5344CB8AC3E}">
        <p14:creationId xmlns:p14="http://schemas.microsoft.com/office/powerpoint/2010/main" val="54471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57979-D451-F6E7-8039-14BB6DA31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2D79F-41E0-5F09-C7A6-E3D8AB690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639CF-CC5E-66C4-6E0D-A82F399589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6DB9D3-6E2E-348B-5FAF-7E439038417F}"/>
              </a:ext>
            </a:extLst>
          </p:cNvPr>
          <p:cNvSpPr>
            <a:spLocks noGrp="1"/>
          </p:cNvSpPr>
          <p:nvPr>
            <p:ph type="sldNum" sz="quarter" idx="10"/>
          </p:nvPr>
        </p:nvSpPr>
        <p:spPr/>
        <p:txBody>
          <a:bodyPr/>
          <a:lstStyle/>
          <a:p>
            <a:fld id="{219F2348-EC0B-4A57-9CB0-010A6DD1866A}" type="slidenum">
              <a:rPr lang="en-GB" smtClean="0"/>
              <a:t>6</a:t>
            </a:fld>
            <a:endParaRPr lang="en-GB"/>
          </a:p>
        </p:txBody>
      </p:sp>
    </p:spTree>
    <p:extLst>
      <p:ext uri="{BB962C8B-B14F-4D97-AF65-F5344CB8AC3E}">
        <p14:creationId xmlns:p14="http://schemas.microsoft.com/office/powerpoint/2010/main" val="157665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4BE48-BA38-6656-04CA-932DEA994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C4116-C6E9-3680-62DD-F5391F446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F75F7-4CAE-B054-B5C9-E0414ACD37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4EDB71-F859-8289-7264-1B22CC6CBBA0}"/>
              </a:ext>
            </a:extLst>
          </p:cNvPr>
          <p:cNvSpPr>
            <a:spLocks noGrp="1"/>
          </p:cNvSpPr>
          <p:nvPr>
            <p:ph type="sldNum" sz="quarter" idx="10"/>
          </p:nvPr>
        </p:nvSpPr>
        <p:spPr/>
        <p:txBody>
          <a:bodyPr/>
          <a:lstStyle/>
          <a:p>
            <a:fld id="{219F2348-EC0B-4A57-9CB0-010A6DD1866A}" type="slidenum">
              <a:rPr lang="en-GB" smtClean="0"/>
              <a:t>7</a:t>
            </a:fld>
            <a:endParaRPr lang="en-GB"/>
          </a:p>
        </p:txBody>
      </p:sp>
    </p:spTree>
    <p:extLst>
      <p:ext uri="{BB962C8B-B14F-4D97-AF65-F5344CB8AC3E}">
        <p14:creationId xmlns:p14="http://schemas.microsoft.com/office/powerpoint/2010/main" val="337176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F2348-EC0B-4A57-9CB0-010A6DD1866A}" type="slidenum">
              <a:rPr lang="en-GB" smtClean="0"/>
              <a:t>8</a:t>
            </a:fld>
            <a:endParaRPr lang="en-GB"/>
          </a:p>
        </p:txBody>
      </p:sp>
    </p:spTree>
    <p:extLst>
      <p:ext uri="{BB962C8B-B14F-4D97-AF65-F5344CB8AC3E}">
        <p14:creationId xmlns:p14="http://schemas.microsoft.com/office/powerpoint/2010/main" val="6802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DD6D0-10F1-C63B-B131-0A782439C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A5C6E-322A-3D7C-BAF4-E89E9E01A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82460-35A8-C230-4C2D-AD3415E6C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1A9100C-0572-8F80-A34D-6F24E26397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F2348-EC0B-4A57-9CB0-010A6DD18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40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F2348-EC0B-4A57-9CB0-010A6DD18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1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9B79BE-1A5E-4BB7-B8ED-E36BE565221F}"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129025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9B79BE-1A5E-4BB7-B8ED-E36BE565221F}"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258444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9B79BE-1A5E-4BB7-B8ED-E36BE565221F}"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13225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9B79BE-1A5E-4BB7-B8ED-E36BE565221F}"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22299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B79BE-1A5E-4BB7-B8ED-E36BE565221F}"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225511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9B79BE-1A5E-4BB7-B8ED-E36BE565221F}"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35616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9B79BE-1A5E-4BB7-B8ED-E36BE565221F}" type="datetimeFigureOut">
              <a:rPr lang="en-GB" smtClean="0"/>
              <a:t>13/08/2025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123353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9B79BE-1A5E-4BB7-B8ED-E36BE565221F}" type="datetimeFigureOut">
              <a:rPr lang="en-GB" smtClean="0"/>
              <a:t>13/08/2025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126635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B79BE-1A5E-4BB7-B8ED-E36BE565221F}" type="datetimeFigureOut">
              <a:rPr lang="en-GB" smtClean="0"/>
              <a:t>13/08/2025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394216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9B79BE-1A5E-4BB7-B8ED-E36BE565221F}"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6037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9B79BE-1A5E-4BB7-B8ED-E36BE565221F}"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7F22A-B625-4E04-BA6F-C5E8AEB5063E}" type="slidenum">
              <a:rPr lang="en-GB" smtClean="0"/>
              <a:t>‹#›</a:t>
            </a:fld>
            <a:endParaRPr lang="en-GB"/>
          </a:p>
        </p:txBody>
      </p:sp>
    </p:spTree>
    <p:extLst>
      <p:ext uri="{BB962C8B-B14F-4D97-AF65-F5344CB8AC3E}">
        <p14:creationId xmlns:p14="http://schemas.microsoft.com/office/powerpoint/2010/main" val="346280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79BE-1A5E-4BB7-B8ED-E36BE565221F}" type="datetimeFigureOut">
              <a:rPr lang="en-GB" smtClean="0"/>
              <a:t>13/08/2025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7F22A-B625-4E04-BA6F-C5E8AEB5063E}" type="slidenum">
              <a:rPr lang="en-GB" smtClean="0"/>
              <a:t>‹#›</a:t>
            </a:fld>
            <a:endParaRPr lang="en-GB"/>
          </a:p>
        </p:txBody>
      </p:sp>
    </p:spTree>
    <p:extLst>
      <p:ext uri="{BB962C8B-B14F-4D97-AF65-F5344CB8AC3E}">
        <p14:creationId xmlns:p14="http://schemas.microsoft.com/office/powerpoint/2010/main" val="363568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nss.sabin@nhs.scot" TargetMode="External"/><Relationship Id="rId4" Type="http://schemas.openxmlformats.org/officeDocument/2006/relationships/hyperlink" Target="http://www.nn.nhs.scot/sab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B47442_7585E853.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37DCCD3-81F7-40F0-9503-46DEC60DA1D0}"/>
              </a:ext>
            </a:extLst>
          </p:cNvPr>
          <p:cNvSpPr/>
          <p:nvPr/>
        </p:nvSpPr>
        <p:spPr>
          <a:xfrm>
            <a:off x="1" y="4268858"/>
            <a:ext cx="12191999" cy="2589142"/>
          </a:xfrm>
          <a:prstGeom prst="rect">
            <a:avLst/>
          </a:prstGeom>
          <a:gradFill flip="none" rotWithShape="1">
            <a:gsLst>
              <a:gs pos="37000">
                <a:srgbClr val="9DCDFF"/>
              </a:gs>
              <a:gs pos="20000">
                <a:srgbClr val="CEE6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2891" y="431380"/>
            <a:ext cx="1528846" cy="1002923"/>
          </a:xfrm>
          <a:prstGeom prst="rect">
            <a:avLst/>
          </a:prstGeom>
        </p:spPr>
      </p:pic>
      <p:sp>
        <p:nvSpPr>
          <p:cNvPr id="9" name="Title 1">
            <a:extLst>
              <a:ext uri="{FF2B5EF4-FFF2-40B4-BE49-F238E27FC236}">
                <a16:creationId xmlns:a16="http://schemas.microsoft.com/office/drawing/2014/main" id="{A79421D4-A538-4151-9502-4F964DABD69B}"/>
              </a:ext>
            </a:extLst>
          </p:cNvPr>
          <p:cNvSpPr>
            <a:spLocks noGrp="1"/>
          </p:cNvSpPr>
          <p:nvPr>
            <p:ph type="ctrTitle"/>
          </p:nvPr>
        </p:nvSpPr>
        <p:spPr>
          <a:xfrm>
            <a:off x="296766" y="2358990"/>
            <a:ext cx="6054408" cy="1122433"/>
          </a:xfrm>
        </p:spPr>
        <p:txBody>
          <a:bodyPr>
            <a:noAutofit/>
          </a:bodyPr>
          <a:lstStyle/>
          <a:p>
            <a:pPr algn="l"/>
            <a:br>
              <a:rPr lang="en-US" sz="3600" b="1" dirty="0">
                <a:solidFill>
                  <a:schemeClr val="bg1"/>
                </a:solidFill>
                <a:latin typeface="Segoe UI" panose="020B0502040204020203" pitchFamily="34" charset="0"/>
                <a:cs typeface="Segoe UI" panose="020B0502040204020203" pitchFamily="34" charset="0"/>
              </a:rPr>
            </a:br>
            <a:r>
              <a:rPr lang="en-US" sz="3600" b="1" dirty="0">
                <a:solidFill>
                  <a:schemeClr val="accent1">
                    <a:lumMod val="50000"/>
                  </a:schemeClr>
                </a:solidFill>
                <a:latin typeface="Arial" panose="020B0604020202020204" pitchFamily="34" charset="0"/>
                <a:cs typeface="Arial" panose="020B0604020202020204" pitchFamily="34" charset="0"/>
              </a:rPr>
              <a:t>Annual Report 2024/25</a:t>
            </a:r>
          </a:p>
        </p:txBody>
      </p:sp>
      <p:sp>
        <p:nvSpPr>
          <p:cNvPr id="3" name="TextBox 2">
            <a:extLst>
              <a:ext uri="{FF2B5EF4-FFF2-40B4-BE49-F238E27FC236}">
                <a16:creationId xmlns:a16="http://schemas.microsoft.com/office/drawing/2014/main" id="{4CBA8B02-1F7A-58CE-B6A8-29254D02C935}"/>
              </a:ext>
            </a:extLst>
          </p:cNvPr>
          <p:cNvSpPr txBox="1"/>
          <p:nvPr/>
        </p:nvSpPr>
        <p:spPr>
          <a:xfrm>
            <a:off x="256822" y="286510"/>
            <a:ext cx="6575778" cy="800219"/>
          </a:xfrm>
          <a:prstGeom prst="rect">
            <a:avLst/>
          </a:prstGeom>
          <a:noFill/>
        </p:spPr>
        <p:txBody>
          <a:bodyPr wrap="square">
            <a:spAutoFit/>
          </a:bodyPr>
          <a:lstStyle/>
          <a:p>
            <a:r>
              <a:rPr lang="en-GB" sz="2800" b="1" dirty="0">
                <a:solidFill>
                  <a:srgbClr val="2E75B6"/>
                </a:solidFill>
              </a:rPr>
              <a:t>Scottish Acquired Brain Injury Network</a:t>
            </a:r>
          </a:p>
          <a:p>
            <a:r>
              <a:rPr lang="en-GB" dirty="0">
                <a:solidFill>
                  <a:srgbClr val="599AD5"/>
                </a:solidFill>
              </a:rPr>
              <a:t>National Managed Clinical Network</a:t>
            </a:r>
          </a:p>
        </p:txBody>
      </p:sp>
      <p:pic>
        <p:nvPicPr>
          <p:cNvPr id="4" name="Picture 3" descr="A large group of fireworks at night&#10;&#10;Description automatically generated with low confidence">
            <a:extLst>
              <a:ext uri="{FF2B5EF4-FFF2-40B4-BE49-F238E27FC236}">
                <a16:creationId xmlns:a16="http://schemas.microsoft.com/office/drawing/2014/main" id="{9862FDA4-FA50-A18F-7E8A-3CC363B8B8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4" t="63816" r="9942" b="-5768"/>
          <a:stretch/>
        </p:blipFill>
        <p:spPr>
          <a:xfrm>
            <a:off x="-300074" y="4106207"/>
            <a:ext cx="12348638" cy="3222497"/>
          </a:xfrm>
          <a:prstGeom prst="rect">
            <a:avLst/>
          </a:prstGeom>
        </p:spPr>
      </p:pic>
    </p:spTree>
    <p:extLst>
      <p:ext uri="{BB962C8B-B14F-4D97-AF65-F5344CB8AC3E}">
        <p14:creationId xmlns:p14="http://schemas.microsoft.com/office/powerpoint/2010/main" val="412780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gr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0" marR="0" lvl="0" indent="0" algn="l" defTabSz="914446" rtl="0" eaLnBrk="1" fontAlgn="auto" latinLnBrk="0" hangingPunct="1">
              <a:lnSpc>
                <a:spcPct val="100000"/>
              </a:lnSpc>
              <a:spcBef>
                <a:spcPts val="0"/>
              </a:spcBef>
              <a:spcAft>
                <a:spcPts val="1200"/>
              </a:spcAft>
              <a:buClr>
                <a:srgbClr val="44546A"/>
              </a:buClr>
              <a:buSzTx/>
              <a:buFont typeface="+mn-lt"/>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Contents</a:t>
            </a:r>
          </a:p>
        </p:txBody>
      </p:sp>
      <p:sp>
        <p:nvSpPr>
          <p:cNvPr id="5" name="TextBox 4">
            <a:extLst>
              <a:ext uri="{FF2B5EF4-FFF2-40B4-BE49-F238E27FC236}">
                <a16:creationId xmlns:a16="http://schemas.microsoft.com/office/drawing/2014/main" id="{A7D0EA8C-2184-4C2C-9655-2028679CA762}"/>
              </a:ext>
            </a:extLst>
          </p:cNvPr>
          <p:cNvSpPr txBox="1"/>
          <p:nvPr/>
        </p:nvSpPr>
        <p:spPr>
          <a:xfrm>
            <a:off x="716189" y="576557"/>
            <a:ext cx="3822064"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0" marR="0" lvl="0" indent="0" algn="l" defTabSz="914446" rtl="0" eaLnBrk="1" fontAlgn="auto" latinLnBrk="0" hangingPunct="1">
              <a:lnSpc>
                <a:spcPct val="100000"/>
              </a:lnSpc>
              <a:spcBef>
                <a:spcPts val="0"/>
              </a:spcBef>
              <a:spcAft>
                <a:spcPts val="1200"/>
              </a:spcAft>
              <a:buClr>
                <a:srgbClr val="44546A"/>
              </a:buClr>
              <a:buSzTx/>
              <a:buFont typeface="+mn-lt"/>
              <a:buNone/>
              <a:tabLst/>
              <a:defRPr/>
            </a:pPr>
            <a:r>
              <a:rPr lang="en-US" sz="2400" b="1" dirty="0">
                <a:solidFill>
                  <a:srgbClr val="5B9BD5">
                    <a:lumMod val="75000"/>
                  </a:srgbClr>
                </a:solidFill>
                <a:latin typeface="Arial" panose="020B0604020202020204" pitchFamily="34" charset="0"/>
                <a:cs typeface="Arial" panose="020B0604020202020204" pitchFamily="34" charset="0"/>
              </a:rPr>
              <a:t>Annual l</a:t>
            </a:r>
            <a:r>
              <a:rPr kumimoji="0" lang="en-US" sz="2400" b="1"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ecture</a:t>
            </a:r>
            <a:r>
              <a:rPr kumimoji="0" lang="en-US"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series</a:t>
            </a:r>
          </a:p>
        </p:txBody>
      </p:sp>
      <p:sp>
        <p:nvSpPr>
          <p:cNvPr id="3" name="TextBox 2">
            <a:extLst>
              <a:ext uri="{FF2B5EF4-FFF2-40B4-BE49-F238E27FC236}">
                <a16:creationId xmlns:a16="http://schemas.microsoft.com/office/drawing/2014/main" id="{DF563664-9CDB-164C-CD80-5E58ECAF02AF}"/>
              </a:ext>
            </a:extLst>
          </p:cNvPr>
          <p:cNvSpPr txBox="1"/>
          <p:nvPr/>
        </p:nvSpPr>
        <p:spPr>
          <a:xfrm>
            <a:off x="716189" y="1131786"/>
            <a:ext cx="10580612" cy="3734740"/>
          </a:xfrm>
          <a:prstGeom prst="rect">
            <a:avLst/>
          </a:prstGeom>
          <a:noFill/>
        </p:spPr>
        <p:txBody>
          <a:bodyPr wrap="square" lIns="0" rIns="0">
            <a:spAutoFit/>
          </a:bodyPr>
          <a:lstStyle/>
          <a:p>
            <a:pPr marL="0" marR="0" lvl="0" indent="0" algn="l" defTabSz="914446" rtl="0" eaLnBrk="1" fontAlgn="auto" latinLnBrk="0" hangingPunct="1">
              <a:lnSpc>
                <a:spcPct val="114000"/>
              </a:lnSpc>
              <a:spcBef>
                <a:spcPts val="0"/>
              </a:spcBef>
              <a:spcAft>
                <a:spcPts val="600"/>
              </a:spcAft>
              <a:buClr>
                <a:srgbClr val="44546A"/>
              </a:buClr>
              <a:buSzTx/>
              <a:buFontTx/>
              <a:buNone/>
              <a:tabLst/>
              <a:defRPr/>
            </a:pPr>
            <a:r>
              <a:rPr lang="en-GB" sz="1200" dirty="0">
                <a:solidFill>
                  <a:prstClr val="black"/>
                </a:solidFill>
                <a:latin typeface="Arial" panose="020B0604020202020204" pitchFamily="34" charset="0"/>
                <a:cs typeface="Arial" panose="020B0604020202020204" pitchFamily="34" charset="0"/>
              </a:rPr>
              <a:t>Planning for a series of 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ne-hour lunchtime lectures began in Q3, with speakers sourced and dates </a:t>
            </a:r>
            <a:r>
              <a:rPr lang="en-GB" sz="1200" dirty="0">
                <a:solidFill>
                  <a:prstClr val="black"/>
                </a:solidFill>
                <a:latin typeface="Arial" panose="020B0604020202020204" pitchFamily="34" charset="0"/>
                <a:cs typeface="Arial" panose="020B0604020202020204" pitchFamily="34" charset="0"/>
              </a:rPr>
              <a:t>confirmed. Feedback from previous years was considered during the planning, and the Steering Group provided suggestions of topics to cover.</a:t>
            </a:r>
          </a:p>
          <a:p>
            <a:pPr marL="0" marR="0" lvl="0" indent="0" algn="l" defTabSz="914446" rtl="0" eaLnBrk="1" fontAlgn="auto" latinLnBrk="0" hangingPunct="1">
              <a:lnSpc>
                <a:spcPct val="114000"/>
              </a:lnSpc>
              <a:spcBef>
                <a:spcPts val="0"/>
              </a:spcBef>
              <a:spcAft>
                <a:spcPts val="600"/>
              </a:spcAft>
              <a:buClr>
                <a:srgbClr val="44546A"/>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lang="en-GB" sz="1200" dirty="0">
                <a:solidFill>
                  <a:prstClr val="black"/>
                </a:solidFill>
                <a:latin typeface="Arial" panose="020B0604020202020204" pitchFamily="34" charset="0"/>
                <a:cs typeface="Arial" panose="020B0604020202020204" pitchFamily="34" charset="0"/>
              </a:rPr>
              <a:t>lecture series dates were confirmed at the end of Q4 and are set to begin in Q1 of 2025/26. The event has been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advertised with stakeholders and with support from the Scottish Trauma Network. </a:t>
            </a:r>
            <a:r>
              <a:rPr lang="en-GB" sz="1200" dirty="0">
                <a:solidFill>
                  <a:prstClr val="black"/>
                </a:solidFill>
                <a:latin typeface="Arial" panose="020B0604020202020204" pitchFamily="34" charset="0"/>
                <a:cs typeface="Arial" panose="020B0604020202020204" pitchFamily="34" charset="0"/>
              </a:rPr>
              <a:t>Due to restrictions on discretionary spend, 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network chose not to apply for CPD funding this year. </a:t>
            </a:r>
          </a:p>
          <a:p>
            <a:pPr marL="0" marR="0" lvl="0" indent="0" algn="l" defTabSz="914446" rtl="0" eaLnBrk="1" fontAlgn="auto" latinLnBrk="0" hangingPunct="1">
              <a:lnSpc>
                <a:spcPct val="114000"/>
              </a:lnSpc>
              <a:spcBef>
                <a:spcPts val="0"/>
              </a:spcBef>
              <a:spcAft>
                <a:spcPts val="600"/>
              </a:spcAft>
              <a:buClr>
                <a:srgbClr val="44546A"/>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lectures will cover the following topics:</a:t>
            </a:r>
          </a:p>
          <a:p>
            <a:pPr marL="539750" marR="0" lvl="0" indent="-171450" algn="l" defTabSz="914446" rtl="0" eaLnBrk="1" fontAlgn="auto" latinLnBrk="0" hangingPunct="1">
              <a:lnSpc>
                <a:spcPct val="114000"/>
              </a:lnSpc>
              <a:spcBef>
                <a:spcPts val="600"/>
              </a:spcBef>
              <a:spcAft>
                <a:spcPts val="600"/>
              </a:spcAft>
              <a:buClr>
                <a:srgbClr val="44546A"/>
              </a:buClr>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rehabilitation case studies (from admission to discharge by CRT)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J</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ane-Marie Stobie and Melanie MacDonald</a:t>
            </a:r>
          </a:p>
          <a:p>
            <a:pPr marL="539750" marR="0" lvl="0" indent="-171450" algn="l" defTabSz="914446" rtl="0" eaLnBrk="1" fontAlgn="auto" latinLnBrk="0" hangingPunct="1">
              <a:lnSpc>
                <a:spcPct val="114000"/>
              </a:lnSpc>
              <a:spcBef>
                <a:spcPts val="0"/>
              </a:spcBef>
              <a:spcAft>
                <a:spcPts val="600"/>
              </a:spcAft>
              <a:buClr>
                <a:srgbClr val="44546A"/>
              </a:buClr>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Neuropsychological approaches in Paediatric ABI </a:t>
            </a:r>
            <a:r>
              <a:rPr lang="en-GB" sz="1200" dirty="0">
                <a:solidFill>
                  <a:prstClr val="black"/>
                </a:solidFill>
                <a:latin typeface="Arial" panose="020B0604020202020204" pitchFamily="34" charset="0"/>
                <a:cs typeface="Arial" panose="020B0604020202020204" pitchFamily="34" charset="0"/>
              </a:rPr>
              <a:t>by Dr Kirsten Verity and Dr Jo Phillips</a:t>
            </a:r>
          </a:p>
          <a:p>
            <a:pPr marL="539750" marR="0" lvl="0" indent="-171450" algn="l" defTabSz="914446" rtl="0" eaLnBrk="1" fontAlgn="auto" latinLnBrk="0" hangingPunct="1">
              <a:lnSpc>
                <a:spcPct val="114000"/>
              </a:lnSpc>
              <a:spcBef>
                <a:spcPts val="0"/>
              </a:spcBef>
              <a:spcAft>
                <a:spcPts val="600"/>
              </a:spcAft>
              <a:buClr>
                <a:srgbClr val="44546A"/>
              </a:buClr>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Use of blood and imaging biomarkers to characterise traumatic brain injury and change future clinical pathways: insights from current research </a:t>
            </a:r>
            <a:r>
              <a:rPr lang="en-GB" sz="1200" dirty="0">
                <a:solidFill>
                  <a:prstClr val="black"/>
                </a:solidFill>
                <a:latin typeface="Arial" panose="020B0604020202020204" pitchFamily="34" charset="0"/>
                <a:cs typeface="Arial" panose="020B0604020202020204" pitchFamily="34" charset="0"/>
              </a:rPr>
              <a:t>by Dr Virginia Newcombe</a:t>
            </a:r>
          </a:p>
          <a:p>
            <a:pPr marL="539750" indent="-171450" defTabSz="914446">
              <a:lnSpc>
                <a:spcPct val="114000"/>
              </a:lnSpc>
              <a:spcAft>
                <a:spcPts val="600"/>
              </a:spcAft>
              <a:buClr>
                <a:srgbClr val="44546A"/>
              </a:buClr>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 Attention Deficit Disorder &amp; Autism, challenges in diagnosis and management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Dr Premal Shah</a:t>
            </a:r>
          </a:p>
          <a:p>
            <a:pPr marL="539750" marR="0" lvl="0" indent="-171450" algn="l" defTabSz="914446" rtl="0" eaLnBrk="1" fontAlgn="auto" latinLnBrk="0" hangingPunct="1">
              <a:lnSpc>
                <a:spcPct val="114000"/>
              </a:lnSpc>
              <a:spcBef>
                <a:spcPts val="0"/>
              </a:spcBef>
              <a:spcAft>
                <a:spcPts val="1200"/>
              </a:spcAft>
              <a:buClr>
                <a:srgbClr val="44546A"/>
              </a:buClr>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Cognitive-communication difficulties following Traumatic Brain Injury </a:t>
            </a:r>
            <a:r>
              <a:rPr lang="en-GB" sz="1200" dirty="0">
                <a:solidFill>
                  <a:prstClr val="black"/>
                </a:solidFill>
                <a:latin typeface="Arial" panose="020B0604020202020204" pitchFamily="34" charset="0"/>
                <a:cs typeface="Arial" panose="020B0604020202020204" pitchFamily="34" charset="0"/>
              </a:rPr>
              <a:t>by Mrs Lynn Grayson</a:t>
            </a:r>
          </a:p>
          <a:p>
            <a:pPr marL="539750" marR="0" lvl="0" indent="-171450" algn="l" defTabSz="914446" rtl="0" eaLnBrk="1" fontAlgn="auto" latinLnBrk="0" hangingPunct="1">
              <a:lnSpc>
                <a:spcPct val="114000"/>
              </a:lnSpc>
              <a:spcBef>
                <a:spcPts val="0"/>
              </a:spcBef>
              <a:spcAft>
                <a:spcPts val="1200"/>
              </a:spcAft>
              <a:buClr>
                <a:srgbClr val="44546A"/>
              </a:buClr>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Neuropsychological issues after trauma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Dr Blanca Poveda</a:t>
            </a:r>
          </a:p>
          <a:p>
            <a:pPr marL="0" marR="0" lvl="0" indent="0" algn="l" defTabSz="914446" rtl="0" eaLnBrk="1" fontAlgn="auto" latinLnBrk="0" hangingPunct="1">
              <a:lnSpc>
                <a:spcPct val="114000"/>
              </a:lnSpc>
              <a:spcBef>
                <a:spcPts val="0"/>
              </a:spcBef>
              <a:spcAft>
                <a:spcPts val="1200"/>
              </a:spcAft>
              <a:buClr>
                <a:srgbClr val="44546A"/>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total of 312 people</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registered to attend to date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Rectangle 6">
            <a:extLst>
              <a:ext uri="{FF2B5EF4-FFF2-40B4-BE49-F238E27FC236}">
                <a16:creationId xmlns:a16="http://schemas.microsoft.com/office/drawing/2014/main" id="{A557F6EA-2D5A-3FED-010E-2E186BF39DAC}"/>
              </a:ext>
            </a:extLst>
          </p:cNvPr>
          <p:cNvSpPr/>
          <p:nvPr/>
        </p:nvSpPr>
        <p:spPr>
          <a:xfrm>
            <a:off x="0" y="6032404"/>
            <a:ext cx="12189328" cy="860099"/>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Picture 7" descr="A picture containing darkness, outdoor, fireworks, night&#10;&#10;Description automatically generated">
            <a:extLst>
              <a:ext uri="{FF2B5EF4-FFF2-40B4-BE49-F238E27FC236}">
                <a16:creationId xmlns:a16="http://schemas.microsoft.com/office/drawing/2014/main" id="{74C82FA3-4507-007F-43D8-DDEF5F139DB9}"/>
              </a:ext>
            </a:extLst>
          </p:cNvPr>
          <p:cNvPicPr>
            <a:picLocks noChangeAspect="1"/>
          </p:cNvPicPr>
          <p:nvPr/>
        </p:nvPicPr>
        <p:blipFill rotWithShape="1">
          <a:blip r:embed="rId3">
            <a:extLst>
              <a:ext uri="{28A0092B-C50C-407E-A947-70E740481C1C}">
                <a14:useLocalDpi xmlns:a14="http://schemas.microsoft.com/office/drawing/2010/main" val="0"/>
              </a:ext>
            </a:extLst>
          </a:blip>
          <a:srcRect t="79518" b="2750"/>
          <a:stretch/>
        </p:blipFill>
        <p:spPr>
          <a:xfrm>
            <a:off x="0" y="5560486"/>
            <a:ext cx="12189327" cy="1216057"/>
          </a:xfrm>
          <a:prstGeom prst="rect">
            <a:avLst/>
          </a:prstGeom>
        </p:spPr>
      </p:pic>
    </p:spTree>
    <p:extLst>
      <p:ext uri="{BB962C8B-B14F-4D97-AF65-F5344CB8AC3E}">
        <p14:creationId xmlns:p14="http://schemas.microsoft.com/office/powerpoint/2010/main" val="45733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014A-F176-FE37-B87B-921AB2DFE5C4}"/>
            </a:ext>
          </a:extLst>
        </p:cNvPr>
        <p:cNvGrpSpPr/>
        <p:nvPr/>
      </p:nvGrpSpPr>
      <p:grpSpPr>
        <a:xfrm>
          <a:off x="0" y="0"/>
          <a:ext cx="0" cy="0"/>
          <a:chOff x="0" y="0"/>
          <a:chExt cx="0" cy="0"/>
        </a:xfrm>
      </p:grpSpPr>
      <p:grpSp>
        <p:nvGrpSpPr>
          <p:cNvPr id="28" name="Group">
            <a:extLst>
              <a:ext uri="{FF2B5EF4-FFF2-40B4-BE49-F238E27FC236}">
                <a16:creationId xmlns:a16="http://schemas.microsoft.com/office/drawing/2014/main" id="{E3EA60A7-2A2B-31F0-7960-3B821BF5AD8E}"/>
              </a:ext>
            </a:extLst>
          </p:cNvPr>
          <p:cNvGrpSpPr>
            <a:grpSpLocks noChangeAspect="1"/>
          </p:cNvGrpSpPr>
          <p:nvPr/>
        </p:nvGrpSpPr>
        <p:grpSpPr>
          <a:xfrm>
            <a:off x="10009303" y="3637636"/>
            <a:ext cx="3971417" cy="3973669"/>
            <a:chOff x="0" y="0"/>
            <a:chExt cx="8958647" cy="8965535"/>
          </a:xfrm>
          <a:noFill/>
        </p:grpSpPr>
        <p:sp>
          <p:nvSpPr>
            <p:cNvPr id="29" name="Shape">
              <a:extLst>
                <a:ext uri="{FF2B5EF4-FFF2-40B4-BE49-F238E27FC236}">
                  <a16:creationId xmlns:a16="http://schemas.microsoft.com/office/drawing/2014/main" id="{57F500B2-4F6B-8922-9442-A251A73B112D}"/>
                </a:ext>
              </a:extLst>
            </p:cNvPr>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a:extLst>
                <a:ext uri="{FF2B5EF4-FFF2-40B4-BE49-F238E27FC236}">
                  <a16:creationId xmlns:a16="http://schemas.microsoft.com/office/drawing/2014/main" id="{499B538C-8100-5FE6-0C3F-42E9349EFFFE}"/>
                </a:ext>
              </a:extLst>
            </p:cNvPr>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a:extLst>
                <a:ext uri="{FF2B5EF4-FFF2-40B4-BE49-F238E27FC236}">
                  <a16:creationId xmlns:a16="http://schemas.microsoft.com/office/drawing/2014/main" id="{82DFACDB-155A-561D-46F4-A5AEB8B1F2E4}"/>
                </a:ext>
              </a:extLst>
            </p:cNvPr>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a:extLst>
                <a:ext uri="{FF2B5EF4-FFF2-40B4-BE49-F238E27FC236}">
                  <a16:creationId xmlns:a16="http://schemas.microsoft.com/office/drawing/2014/main" id="{C624DD12-92F9-17FA-E24E-7FCC79D7A808}"/>
                </a:ext>
              </a:extLst>
            </p:cNvPr>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514B6371-2C14-0D80-EF3C-A814CF360A14}"/>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6EB3375F-2233-65A7-0694-0B4471AD4F1A}"/>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3" name="Picture 2" descr="A picture containing outdoor object&#10;&#10;Description automatically generated">
            <a:extLst>
              <a:ext uri="{FF2B5EF4-FFF2-40B4-BE49-F238E27FC236}">
                <a16:creationId xmlns:a16="http://schemas.microsoft.com/office/drawing/2014/main" id="{B4D8BB80-864F-A5F4-563C-DF78C15EC0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41"/>
          <a:stretch/>
        </p:blipFill>
        <p:spPr>
          <a:xfrm>
            <a:off x="9200838" y="-53654"/>
            <a:ext cx="2991162" cy="7050802"/>
          </a:xfrm>
          <a:prstGeom prst="rect">
            <a:avLst/>
          </a:prstGeom>
        </p:spPr>
      </p:pic>
      <p:sp>
        <p:nvSpPr>
          <p:cNvPr id="2" name="TextBox 1">
            <a:extLst>
              <a:ext uri="{FF2B5EF4-FFF2-40B4-BE49-F238E27FC236}">
                <a16:creationId xmlns:a16="http://schemas.microsoft.com/office/drawing/2014/main" id="{2DBE8E91-C09A-AA48-BA71-AD4FB7500EB3}"/>
              </a:ext>
            </a:extLst>
          </p:cNvPr>
          <p:cNvSpPr txBox="1"/>
          <p:nvPr/>
        </p:nvSpPr>
        <p:spPr>
          <a:xfrm>
            <a:off x="716189" y="418496"/>
            <a:ext cx="6300696"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eLearning</a:t>
            </a:r>
          </a:p>
        </p:txBody>
      </p:sp>
      <p:sp>
        <p:nvSpPr>
          <p:cNvPr id="9" name="TextBox 8">
            <a:extLst>
              <a:ext uri="{FF2B5EF4-FFF2-40B4-BE49-F238E27FC236}">
                <a16:creationId xmlns:a16="http://schemas.microsoft.com/office/drawing/2014/main" id="{2784A877-6F0C-9BB3-AEB5-1432D408F596}"/>
              </a:ext>
            </a:extLst>
          </p:cNvPr>
          <p:cNvSpPr txBox="1"/>
          <p:nvPr/>
        </p:nvSpPr>
        <p:spPr>
          <a:xfrm>
            <a:off x="661622" y="801880"/>
            <a:ext cx="9043977" cy="2862322"/>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Over the past year, the ABI eLearning Working Group has focused on scoping existing educational materials to support workers who engage with ABI patients. To support this, the working group was expanded to include clinicians and third-party contributors. Surveys were also distributed to third-party stakeholders to provide valuable feedback and inform course direction.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project outline and BOSCARD were developed which clarified an aim, the scope, and risks and outcomes. The determined objectives for the group are:</a:t>
            </a:r>
          </a:p>
          <a:p>
            <a:pPr lvl="1"/>
            <a:endParaRPr lang="en-GB"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Scope the current landscape for learning and training in ABI, throughout NHS Scotland, local authorities, third sector and private organisations.  </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Provide an introductory course from a variety of perspectives that cover familiar and commonly observed issues following brain injury as well as ongoing management, impact and observations. </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Include management, impact and observation with a variety of perspectives to increase understanding. </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Develop a plan to host learning modules on Turas Learn, and consider NES involvement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group is also actively exploring opportunities for support and funding from Local Health Boards, as well as inclusion on Turas. </a:t>
            </a:r>
          </a:p>
        </p:txBody>
      </p:sp>
      <p:sp>
        <p:nvSpPr>
          <p:cNvPr id="11" name="TextBox 10">
            <a:extLst>
              <a:ext uri="{FF2B5EF4-FFF2-40B4-BE49-F238E27FC236}">
                <a16:creationId xmlns:a16="http://schemas.microsoft.com/office/drawing/2014/main" id="{7B4703B6-9F05-E949-885C-A49BF81D5DAF}"/>
              </a:ext>
            </a:extLst>
          </p:cNvPr>
          <p:cNvSpPr txBox="1"/>
          <p:nvPr/>
        </p:nvSpPr>
        <p:spPr>
          <a:xfrm>
            <a:off x="661622" y="4022501"/>
            <a:ext cx="6300696"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NHS Inform partnership</a:t>
            </a:r>
          </a:p>
        </p:txBody>
      </p:sp>
      <p:sp>
        <p:nvSpPr>
          <p:cNvPr id="4" name="TextBox 3">
            <a:extLst>
              <a:ext uri="{FF2B5EF4-FFF2-40B4-BE49-F238E27FC236}">
                <a16:creationId xmlns:a16="http://schemas.microsoft.com/office/drawing/2014/main" id="{AF95E6A0-4B8A-2A56-7AF4-5E88CC5DD85E}"/>
              </a:ext>
            </a:extLst>
          </p:cNvPr>
          <p:cNvSpPr txBox="1"/>
          <p:nvPr/>
        </p:nvSpPr>
        <p:spPr>
          <a:xfrm>
            <a:off x="661622" y="4477884"/>
            <a:ext cx="9043977" cy="1938992"/>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The network manages four Memorandum of Understandings (MOUs) between itself and NHS 24 to oversee content on the NHS Inform Head and Neck injury pages.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SABIN assigned three contacts as clinical governance leads: </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Minor head injury: </a:t>
            </a:r>
            <a:r>
              <a:rPr lang="en-GB" sz="1200" dirty="0">
                <a:latin typeface="Arial" panose="020B0604020202020204" pitchFamily="34" charset="0"/>
                <a:cs typeface="Arial" panose="020B0604020202020204" pitchFamily="34" charset="0"/>
              </a:rPr>
              <a:t>Neil Mukherjee</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Severe head injury: </a:t>
            </a:r>
            <a:r>
              <a:rPr lang="en-GB" sz="1200" dirty="0">
                <a:latin typeface="Arial" panose="020B0604020202020204" pitchFamily="34" charset="0"/>
                <a:cs typeface="Arial" panose="020B0604020202020204" pitchFamily="34" charset="0"/>
              </a:rPr>
              <a:t>Neil Mukherjee</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Concussion: </a:t>
            </a:r>
            <a:r>
              <a:rPr lang="en-GB" sz="1200" dirty="0">
                <a:latin typeface="Arial" panose="020B0604020202020204" pitchFamily="34" charset="0"/>
                <a:cs typeface="Arial" panose="020B0604020202020204" pitchFamily="34" charset="0"/>
              </a:rPr>
              <a:t>Jonathan Hanson</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Post-concussion syndrome: </a:t>
            </a:r>
            <a:r>
              <a:rPr lang="en-GB" sz="1200" dirty="0">
                <a:latin typeface="Arial" panose="020B0604020202020204" pitchFamily="34" charset="0"/>
                <a:cs typeface="Arial" panose="020B0604020202020204" pitchFamily="34" charset="0"/>
              </a:rPr>
              <a:t>Alasdair FitzGerald</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content requires review every three years.</a:t>
            </a:r>
          </a:p>
        </p:txBody>
      </p:sp>
    </p:spTree>
    <p:extLst>
      <p:ext uri="{BB962C8B-B14F-4D97-AF65-F5344CB8AC3E}">
        <p14:creationId xmlns:p14="http://schemas.microsoft.com/office/powerpoint/2010/main" val="303659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3" name="Picture 2" descr="A picture containing outdoor object&#10;&#10;Description automatically generated">
            <a:extLst>
              <a:ext uri="{FF2B5EF4-FFF2-40B4-BE49-F238E27FC236}">
                <a16:creationId xmlns:a16="http://schemas.microsoft.com/office/drawing/2014/main" id="{CF5FB8F7-ADB0-229B-779C-DC5D01E3E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41"/>
          <a:stretch/>
        </p:blipFill>
        <p:spPr>
          <a:xfrm>
            <a:off x="9200838" y="-53654"/>
            <a:ext cx="2991162" cy="7050802"/>
          </a:xfrm>
          <a:prstGeom prst="rect">
            <a:avLst/>
          </a:prstGeom>
        </p:spPr>
      </p:pic>
      <p:sp>
        <p:nvSpPr>
          <p:cNvPr id="6" name="TextBox 5">
            <a:extLst>
              <a:ext uri="{FF2B5EF4-FFF2-40B4-BE49-F238E27FC236}">
                <a16:creationId xmlns:a16="http://schemas.microsoft.com/office/drawing/2014/main" id="{E2DC408D-22CF-F9D9-5BA1-EEEF4587F7FF}"/>
              </a:ext>
            </a:extLst>
          </p:cNvPr>
          <p:cNvSpPr txBox="1"/>
          <p:nvPr/>
        </p:nvSpPr>
        <p:spPr>
          <a:xfrm>
            <a:off x="716189" y="576557"/>
            <a:ext cx="6300696"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Disorders of Consciousness</a:t>
            </a:r>
          </a:p>
        </p:txBody>
      </p:sp>
      <p:sp>
        <p:nvSpPr>
          <p:cNvPr id="7" name="TextBox 6">
            <a:extLst>
              <a:ext uri="{FF2B5EF4-FFF2-40B4-BE49-F238E27FC236}">
                <a16:creationId xmlns:a16="http://schemas.microsoft.com/office/drawing/2014/main" id="{B2369A9F-D951-8E30-F5D8-BB2F51C237DB}"/>
              </a:ext>
            </a:extLst>
          </p:cNvPr>
          <p:cNvSpPr txBox="1"/>
          <p:nvPr/>
        </p:nvSpPr>
        <p:spPr>
          <a:xfrm>
            <a:off x="716189" y="1153966"/>
            <a:ext cx="8927164" cy="3945247"/>
          </a:xfrm>
          <a:prstGeom prst="rect">
            <a:avLst/>
          </a:prstGeom>
          <a:noFill/>
        </p:spPr>
        <p:txBody>
          <a:bodyPr wrap="square" lIns="0" rIns="0">
            <a:spAutoFit/>
          </a:bodyPr>
          <a:lstStyle/>
          <a:p>
            <a:pPr defTabSz="914446">
              <a:lnSpc>
                <a:spcPct val="114000"/>
              </a:lnSpc>
              <a:spcAft>
                <a:spcPts val="1200"/>
              </a:spcAft>
              <a:buClr>
                <a:srgbClr val="44546A"/>
              </a:buClr>
            </a:pPr>
            <a:r>
              <a:rPr lang="en-GB" sz="1200" dirty="0">
                <a:latin typeface="Arial" panose="020B0604020202020204" pitchFamily="34" charset="0"/>
                <a:cs typeface="Arial" panose="020B0604020202020204" pitchFamily="34" charset="0"/>
              </a:rPr>
              <a:t>Dr Alasdair FitzGerald, </a:t>
            </a:r>
            <a:r>
              <a:rPr lang="en-GB" sz="1200" dirty="0">
                <a:effectLst/>
                <a:latin typeface="Arial" panose="020B0604020202020204" pitchFamily="34" charset="0"/>
                <a:ea typeface="Times New Roman" panose="02020603050405020304" pitchFamily="18" charset="0"/>
                <a:cs typeface="Arial" panose="020B0604020202020204" pitchFamily="34" charset="0"/>
              </a:rPr>
              <a:t>Consultant in Neurorehabilitation in NHS Lothian, and Dr Blanca Poveda, Neuropsychologist in NHS Lothian chair the Disorders of Consciousness special interest group.</a:t>
            </a:r>
          </a:p>
          <a:p>
            <a:pPr defTabSz="914446">
              <a:lnSpc>
                <a:spcPct val="114000"/>
              </a:lnSpc>
              <a:spcAft>
                <a:spcPts val="1200"/>
              </a:spcAft>
              <a:buClr>
                <a:srgbClr val="44546A"/>
              </a:buClr>
            </a:pPr>
            <a:r>
              <a:rPr lang="en-GB" sz="1200" dirty="0">
                <a:latin typeface="Arial" panose="020B0604020202020204" pitchFamily="34" charset="0"/>
                <a:cs typeface="Arial" panose="020B0604020202020204" pitchFamily="34" charset="0"/>
              </a:rPr>
              <a:t>Anyone from NHS Scotland with an interest in </a:t>
            </a:r>
            <a:r>
              <a:rPr lang="en-GB" sz="1200" dirty="0" err="1">
                <a:latin typeface="Arial" panose="020B0604020202020204" pitchFamily="34" charset="0"/>
                <a:cs typeface="Arial" panose="020B0604020202020204" pitchFamily="34" charset="0"/>
              </a:rPr>
              <a:t>DoC</a:t>
            </a:r>
            <a:r>
              <a:rPr lang="en-GB" sz="1200" dirty="0">
                <a:latin typeface="Arial" panose="020B0604020202020204" pitchFamily="34" charset="0"/>
                <a:cs typeface="Arial" panose="020B0604020202020204" pitchFamily="34" charset="0"/>
              </a:rPr>
              <a:t> can attend meetings</a:t>
            </a:r>
            <a:r>
              <a:rPr lang="en-GB" sz="1200" dirty="0">
                <a:solidFill>
                  <a:srgbClr val="000000"/>
                </a:solidFill>
                <a:effectLst/>
                <a:latin typeface="Arial" panose="020B0604020202020204" pitchFamily="34" charset="0"/>
                <a:ea typeface="Times New Roman" panose="02020603050405020304" pitchFamily="18" charset="0"/>
              </a:rPr>
              <a:t>. Each meeting focusses on a different aspect of care, with an opportunity for questions and general discussion afterwards.</a:t>
            </a:r>
          </a:p>
          <a:p>
            <a:pPr defTabSz="914446">
              <a:lnSpc>
                <a:spcPct val="114000"/>
              </a:lnSpc>
              <a:spcAft>
                <a:spcPts val="1200"/>
              </a:spcAft>
              <a:buClr>
                <a:srgbClr val="44546A"/>
              </a:buClr>
            </a:pPr>
            <a:r>
              <a:rPr lang="en-GB" sz="1200" dirty="0">
                <a:solidFill>
                  <a:srgbClr val="000000"/>
                </a:solidFill>
                <a:latin typeface="Arial" panose="020B0604020202020204" pitchFamily="34" charset="0"/>
                <a:ea typeface="Times New Roman" panose="02020603050405020304" pitchFamily="18" charset="0"/>
              </a:rPr>
              <a:t>In 2024/25, four meetings have been held with 76 attendees joining virtually. </a:t>
            </a: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1200" dirty="0">
                <a:solidFill>
                  <a:srgbClr val="000000"/>
                </a:solidFill>
                <a:latin typeface="Arial" panose="020B0604020202020204" pitchFamily="34" charset="0"/>
                <a:cs typeface="Arial" panose="020B0604020202020204" pitchFamily="34" charset="0"/>
              </a:rPr>
              <a:t>he following topics were covered:</a:t>
            </a:r>
          </a:p>
          <a:p>
            <a:pPr marL="628650" lvl="1" indent="-171450" defTabSz="914446">
              <a:lnSpc>
                <a:spcPct val="114000"/>
              </a:lnSpc>
              <a:spcAft>
                <a:spcPts val="1200"/>
              </a:spcAft>
              <a:buClr>
                <a:srgbClr val="44546A"/>
              </a:buClr>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Withdrawal of CANH considerations presented by: Michael Stewart, Head of Litigation, Central Legal Office; Judith Allanson, Consultant in Rehabilitation Medicine at the Royal Hospital for Neurodisability in Putney; and Alasdair FitzGerald, </a:t>
            </a:r>
            <a:r>
              <a:rPr lang="en-GB" sz="1200" b="1" dirty="0">
                <a:effectLst/>
                <a:latin typeface="Arial" panose="020B0604020202020204" pitchFamily="34" charset="0"/>
                <a:ea typeface="Times New Roman" panose="02020603050405020304" pitchFamily="18" charset="0"/>
                <a:cs typeface="Arial" panose="020B0604020202020204" pitchFamily="34" charset="0"/>
              </a:rPr>
              <a:t>Consultant in Neurorehabilitation,</a:t>
            </a:r>
            <a:r>
              <a:rPr lang="en-GB" sz="1200" b="1" dirty="0">
                <a:solidFill>
                  <a:srgbClr val="000000"/>
                </a:solidFill>
                <a:latin typeface="Arial" panose="020B0604020202020204" pitchFamily="34" charset="0"/>
                <a:cs typeface="Arial" panose="020B0604020202020204" pitchFamily="34" charset="0"/>
              </a:rPr>
              <a:t> NHS Lothian.</a:t>
            </a:r>
          </a:p>
          <a:p>
            <a:pPr marL="628650" lvl="1" indent="-171450" defTabSz="914446">
              <a:lnSpc>
                <a:spcPct val="114000"/>
              </a:lnSpc>
              <a:spcAft>
                <a:spcPts val="1200"/>
              </a:spcAft>
              <a:buClr>
                <a:srgbClr val="44546A"/>
              </a:buClr>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Updates on strategies for use of stimulant medications by Alasdair FitzGerald, </a:t>
            </a:r>
            <a:r>
              <a:rPr lang="en-GB" sz="1200" b="1" dirty="0">
                <a:effectLst/>
                <a:latin typeface="Arial" panose="020B0604020202020204" pitchFamily="34" charset="0"/>
                <a:ea typeface="Times New Roman" panose="02020603050405020304" pitchFamily="18" charset="0"/>
                <a:cs typeface="Arial" panose="020B0604020202020204" pitchFamily="34" charset="0"/>
              </a:rPr>
              <a:t>Consultant in Neurorehabilitation,</a:t>
            </a:r>
            <a:r>
              <a:rPr lang="en-GB" sz="1200" b="1" dirty="0">
                <a:solidFill>
                  <a:srgbClr val="000000"/>
                </a:solidFill>
                <a:latin typeface="Arial" panose="020B0604020202020204" pitchFamily="34" charset="0"/>
                <a:cs typeface="Arial" panose="020B0604020202020204" pitchFamily="34" charset="0"/>
              </a:rPr>
              <a:t> NHS Lothian.</a:t>
            </a:r>
          </a:p>
          <a:p>
            <a:pPr marL="628650" lvl="1" indent="-171450" defTabSz="914446">
              <a:lnSpc>
                <a:spcPct val="114000"/>
              </a:lnSpc>
              <a:spcAft>
                <a:spcPts val="1200"/>
              </a:spcAft>
              <a:buClr>
                <a:srgbClr val="44546A"/>
              </a:buClr>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How </a:t>
            </a:r>
            <a:r>
              <a:rPr lang="en-GB" sz="1200" b="1" dirty="0" err="1">
                <a:solidFill>
                  <a:srgbClr val="000000"/>
                </a:solidFill>
                <a:latin typeface="Arial" panose="020B0604020202020204" pitchFamily="34" charset="0"/>
                <a:cs typeface="Arial" panose="020B0604020202020204" pitchFamily="34" charset="0"/>
              </a:rPr>
              <a:t>PDoC</a:t>
            </a:r>
            <a:r>
              <a:rPr lang="en-GB" sz="1200" b="1" dirty="0">
                <a:solidFill>
                  <a:srgbClr val="000000"/>
                </a:solidFill>
                <a:latin typeface="Arial" panose="020B0604020202020204" pitchFamily="34" charset="0"/>
                <a:cs typeface="Arial" panose="020B0604020202020204" pitchFamily="34" charset="0"/>
              </a:rPr>
              <a:t> services in Scotland are run (or aren’t) by Alasdair FitzGerald, </a:t>
            </a:r>
            <a:r>
              <a:rPr lang="en-GB" sz="1200" b="1" dirty="0">
                <a:effectLst/>
                <a:latin typeface="Arial" panose="020B0604020202020204" pitchFamily="34" charset="0"/>
                <a:ea typeface="Times New Roman" panose="02020603050405020304" pitchFamily="18" charset="0"/>
                <a:cs typeface="Arial" panose="020B0604020202020204" pitchFamily="34" charset="0"/>
              </a:rPr>
              <a:t>Consultant in Neurorehabilitation,</a:t>
            </a:r>
            <a:r>
              <a:rPr lang="en-GB" sz="1200" b="1" dirty="0">
                <a:solidFill>
                  <a:srgbClr val="000000"/>
                </a:solidFill>
                <a:latin typeface="Arial" panose="020B0604020202020204" pitchFamily="34" charset="0"/>
                <a:cs typeface="Arial" panose="020B0604020202020204" pitchFamily="34" charset="0"/>
              </a:rPr>
              <a:t> NHS Lothian.</a:t>
            </a:r>
          </a:p>
          <a:p>
            <a:pPr marL="628650" lvl="1" indent="-171450" defTabSz="914446">
              <a:lnSpc>
                <a:spcPct val="114000"/>
              </a:lnSpc>
              <a:spcAft>
                <a:spcPts val="1200"/>
              </a:spcAft>
              <a:buClr>
                <a:srgbClr val="44546A"/>
              </a:buClr>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Assessment of PDOC, assessment measures and diagnosis- how often is diagnosis correct? By Derick Wade from Rehabilitation Matters.</a:t>
            </a:r>
          </a:p>
        </p:txBody>
      </p:sp>
    </p:spTree>
    <p:extLst>
      <p:ext uri="{BB962C8B-B14F-4D97-AF65-F5344CB8AC3E}">
        <p14:creationId xmlns:p14="http://schemas.microsoft.com/office/powerpoint/2010/main" val="104865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7" y="3837217"/>
            <a:ext cx="5415687"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Finance</a:t>
            </a:r>
          </a:p>
        </p:txBody>
      </p:sp>
      <p:sp>
        <p:nvSpPr>
          <p:cNvPr id="5" name="TextBox 4">
            <a:extLst>
              <a:ext uri="{FF2B5EF4-FFF2-40B4-BE49-F238E27FC236}">
                <a16:creationId xmlns:a16="http://schemas.microsoft.com/office/drawing/2014/main" id="{AF8D94E7-350C-A0AB-6BAC-AF53AE5EA987}"/>
              </a:ext>
            </a:extLst>
          </p:cNvPr>
          <p:cNvSpPr txBox="1"/>
          <p:nvPr/>
        </p:nvSpPr>
        <p:spPr>
          <a:xfrm>
            <a:off x="794097" y="4434841"/>
            <a:ext cx="5339300" cy="984885"/>
          </a:xfrm>
          <a:prstGeom prst="rect">
            <a:avLst/>
          </a:prstGeom>
          <a:noFill/>
        </p:spPr>
        <p:txBody>
          <a:bodyPr wrap="square" lIns="0" rIns="0">
            <a:spAutoFit/>
          </a:bodyPr>
          <a:lstStyle/>
          <a:p>
            <a:pPr defTabSz="914446">
              <a:spcAft>
                <a:spcPts val="600"/>
              </a:spcAft>
              <a:buClr>
                <a:srgbClr val="44546A"/>
              </a:buClr>
            </a:pPr>
            <a:r>
              <a:rPr lang="en-GB" sz="1200" dirty="0">
                <a:latin typeface="Arial" panose="020B0604020202020204" pitchFamily="34" charset="0"/>
                <a:cs typeface="Arial" panose="020B0604020202020204" pitchFamily="34" charset="0"/>
              </a:rPr>
              <a:t>SABIN is funded entirely by an allocation from Scottish Government to cover the Programme Team staffing costs and non-pay expenditure. </a:t>
            </a:r>
          </a:p>
          <a:p>
            <a:pPr defTabSz="914446">
              <a:spcAft>
                <a:spcPts val="600"/>
              </a:spcAft>
              <a:buClr>
                <a:srgbClr val="44546A"/>
              </a:buClr>
            </a:pPr>
            <a:endParaRPr lang="en-GB" sz="1200" dirty="0">
              <a:latin typeface="Arial" panose="020B0604020202020204" pitchFamily="34" charset="0"/>
              <a:cs typeface="Arial" panose="020B0604020202020204" pitchFamily="34" charset="0"/>
            </a:endParaRPr>
          </a:p>
          <a:p>
            <a:pPr defTabSz="914446">
              <a:spcAft>
                <a:spcPts val="600"/>
              </a:spcAft>
              <a:buClr>
                <a:srgbClr val="44546A"/>
              </a:buClr>
            </a:pPr>
            <a:r>
              <a:rPr lang="en-GB" sz="1200" dirty="0">
                <a:latin typeface="Arial" panose="020B0604020202020204" pitchFamily="34" charset="0"/>
                <a:cs typeface="Arial" panose="020B0604020202020204" pitchFamily="34" charset="0"/>
              </a:rPr>
              <a:t>It operated within budget for the financial year 2024/25.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77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7" y="3837217"/>
            <a:ext cx="5415687"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Workplan for 2025/26</a:t>
            </a:r>
          </a:p>
        </p:txBody>
      </p:sp>
    </p:spTree>
    <p:extLst>
      <p:ext uri="{BB962C8B-B14F-4D97-AF65-F5344CB8AC3E}">
        <p14:creationId xmlns:p14="http://schemas.microsoft.com/office/powerpoint/2010/main" val="17262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3" name="Picture 2" descr="A picture containing outdoor object&#10;&#10;Description automatically generated">
            <a:extLst>
              <a:ext uri="{FF2B5EF4-FFF2-40B4-BE49-F238E27FC236}">
                <a16:creationId xmlns:a16="http://schemas.microsoft.com/office/drawing/2014/main" id="{CF5FB8F7-ADB0-229B-779C-DC5D01E3E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41" r="1754"/>
          <a:stretch/>
        </p:blipFill>
        <p:spPr>
          <a:xfrm>
            <a:off x="9416838" y="-53654"/>
            <a:ext cx="2771229" cy="7050802"/>
          </a:xfrm>
          <a:prstGeom prst="rect">
            <a:avLst/>
          </a:prstGeom>
        </p:spPr>
      </p:pic>
      <p:sp>
        <p:nvSpPr>
          <p:cNvPr id="2" name="TextBox 1">
            <a:extLst>
              <a:ext uri="{FF2B5EF4-FFF2-40B4-BE49-F238E27FC236}">
                <a16:creationId xmlns:a16="http://schemas.microsoft.com/office/drawing/2014/main" id="{6AAB8B32-5D96-D9E9-1EE9-CCC3C73FA50C}"/>
              </a:ext>
            </a:extLst>
          </p:cNvPr>
          <p:cNvSpPr txBox="1"/>
          <p:nvPr/>
        </p:nvSpPr>
        <p:spPr>
          <a:xfrm>
            <a:off x="457663" y="555933"/>
            <a:ext cx="2360818" cy="246221"/>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1600" b="1" dirty="0">
                <a:solidFill>
                  <a:schemeClr val="tx1">
                    <a:lumMod val="75000"/>
                    <a:lumOff val="25000"/>
                  </a:schemeClr>
                </a:solidFill>
                <a:latin typeface="Arial" panose="020B0604020202020204" pitchFamily="34" charset="0"/>
                <a:cs typeface="Arial" panose="020B0604020202020204" pitchFamily="34" charset="0"/>
              </a:rPr>
              <a:t>Deliverable</a:t>
            </a:r>
          </a:p>
        </p:txBody>
      </p:sp>
      <p:sp>
        <p:nvSpPr>
          <p:cNvPr id="4" name="TextBox 3">
            <a:extLst>
              <a:ext uri="{FF2B5EF4-FFF2-40B4-BE49-F238E27FC236}">
                <a16:creationId xmlns:a16="http://schemas.microsoft.com/office/drawing/2014/main" id="{D6C7D39D-1F39-98D6-1759-1185D102FA8C}"/>
              </a:ext>
            </a:extLst>
          </p:cNvPr>
          <p:cNvSpPr txBox="1"/>
          <p:nvPr/>
        </p:nvSpPr>
        <p:spPr>
          <a:xfrm>
            <a:off x="7049848" y="552627"/>
            <a:ext cx="1743858" cy="246221"/>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1600" b="1" dirty="0">
                <a:solidFill>
                  <a:schemeClr val="tx1">
                    <a:lumMod val="75000"/>
                    <a:lumOff val="25000"/>
                  </a:schemeClr>
                </a:solidFill>
                <a:latin typeface="Arial" panose="020B0604020202020204" pitchFamily="34" charset="0"/>
                <a:cs typeface="Arial" panose="020B0604020202020204" pitchFamily="34" charset="0"/>
              </a:rPr>
              <a:t>Benefits</a:t>
            </a:r>
          </a:p>
        </p:txBody>
      </p:sp>
      <p:cxnSp>
        <p:nvCxnSpPr>
          <p:cNvPr id="11" name="Straight Connector 10">
            <a:extLst>
              <a:ext uri="{FF2B5EF4-FFF2-40B4-BE49-F238E27FC236}">
                <a16:creationId xmlns:a16="http://schemas.microsoft.com/office/drawing/2014/main" id="{FA67F329-5787-92DA-EEBC-2D92B1C219BA}"/>
              </a:ext>
            </a:extLst>
          </p:cNvPr>
          <p:cNvCxnSpPr>
            <a:cxnSpLocks/>
          </p:cNvCxnSpPr>
          <p:nvPr/>
        </p:nvCxnSpPr>
        <p:spPr>
          <a:xfrm>
            <a:off x="6954228" y="408214"/>
            <a:ext cx="70271" cy="5612304"/>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C8A19519-0AC3-FA26-027C-87733DAC3F5E}"/>
              </a:ext>
            </a:extLst>
          </p:cNvPr>
          <p:cNvCxnSpPr>
            <a:cxnSpLocks/>
          </p:cNvCxnSpPr>
          <p:nvPr/>
        </p:nvCxnSpPr>
        <p:spPr>
          <a:xfrm>
            <a:off x="420918" y="1662308"/>
            <a:ext cx="954027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DB117E5-1661-214B-05E9-283E6581F6ED}"/>
              </a:ext>
            </a:extLst>
          </p:cNvPr>
          <p:cNvCxnSpPr>
            <a:cxnSpLocks/>
          </p:cNvCxnSpPr>
          <p:nvPr/>
        </p:nvCxnSpPr>
        <p:spPr>
          <a:xfrm>
            <a:off x="469025" y="846708"/>
            <a:ext cx="9540278" cy="0"/>
          </a:xfrm>
          <a:prstGeom prst="line">
            <a:avLst/>
          </a:prstGeom>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7FCE8488-CDC5-7F5A-2CCE-ABC1451559F1}"/>
              </a:ext>
            </a:extLst>
          </p:cNvPr>
          <p:cNvSpPr txBox="1"/>
          <p:nvPr/>
        </p:nvSpPr>
        <p:spPr>
          <a:xfrm>
            <a:off x="3156679" y="543894"/>
            <a:ext cx="2360818" cy="246221"/>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1600" b="1" dirty="0">
                <a:solidFill>
                  <a:schemeClr val="tx1">
                    <a:lumMod val="75000"/>
                    <a:lumOff val="25000"/>
                  </a:schemeClr>
                </a:solidFill>
                <a:latin typeface="Arial" panose="020B0604020202020204" pitchFamily="34" charset="0"/>
                <a:cs typeface="Arial" panose="020B0604020202020204" pitchFamily="34" charset="0"/>
              </a:rPr>
              <a:t>Milestone</a:t>
            </a:r>
          </a:p>
        </p:txBody>
      </p:sp>
      <p:sp>
        <p:nvSpPr>
          <p:cNvPr id="8" name="TextBox 7">
            <a:extLst>
              <a:ext uri="{FF2B5EF4-FFF2-40B4-BE49-F238E27FC236}">
                <a16:creationId xmlns:a16="http://schemas.microsoft.com/office/drawing/2014/main" id="{B6457DFB-D2BA-B700-39E7-0F3EE8904E80}"/>
              </a:ext>
            </a:extLst>
          </p:cNvPr>
          <p:cNvSpPr txBox="1"/>
          <p:nvPr/>
        </p:nvSpPr>
        <p:spPr>
          <a:xfrm>
            <a:off x="420918" y="937967"/>
            <a:ext cx="2192681" cy="646331"/>
          </a:xfrm>
          <a:prstGeom prst="rect">
            <a:avLst/>
          </a:prstGeom>
          <a:noFill/>
        </p:spPr>
        <p:txBody>
          <a:bodyPr wrap="square">
            <a:spAutoFit/>
          </a:bodyPr>
          <a:lstStyle/>
          <a:p>
            <a:r>
              <a:rPr lang="en-GB" sz="1200" b="1" dirty="0">
                <a:latin typeface="Arial" panose="020B0604020202020204" pitchFamily="34" charset="0"/>
                <a:cs typeface="Arial" panose="020B0604020202020204" pitchFamily="34" charset="0"/>
              </a:rPr>
              <a:t>Assist with the TBI data linkage study and assisting with the data management.</a:t>
            </a:r>
          </a:p>
        </p:txBody>
      </p:sp>
      <p:cxnSp>
        <p:nvCxnSpPr>
          <p:cNvPr id="9" name="Straight Connector 8">
            <a:extLst>
              <a:ext uri="{FF2B5EF4-FFF2-40B4-BE49-F238E27FC236}">
                <a16:creationId xmlns:a16="http://schemas.microsoft.com/office/drawing/2014/main" id="{1EA1B5F1-56AB-2C70-C63C-CD612ED52B97}"/>
              </a:ext>
            </a:extLst>
          </p:cNvPr>
          <p:cNvCxnSpPr>
            <a:cxnSpLocks/>
          </p:cNvCxnSpPr>
          <p:nvPr/>
        </p:nvCxnSpPr>
        <p:spPr>
          <a:xfrm>
            <a:off x="3045828" y="409414"/>
            <a:ext cx="0" cy="5611104"/>
          </a:xfrm>
          <a:prstGeom prst="line">
            <a:avLst/>
          </a:prstGeom>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1DC1E86C-7E87-5FB0-171D-C9F1288A1639}"/>
              </a:ext>
            </a:extLst>
          </p:cNvPr>
          <p:cNvSpPr txBox="1"/>
          <p:nvPr/>
        </p:nvSpPr>
        <p:spPr>
          <a:xfrm>
            <a:off x="3063829" y="1024250"/>
            <a:ext cx="3794779"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Support with the analysis of data and appropriate dissemination of findings.</a:t>
            </a:r>
          </a:p>
        </p:txBody>
      </p:sp>
      <p:sp>
        <p:nvSpPr>
          <p:cNvPr id="19" name="TextBox 18">
            <a:extLst>
              <a:ext uri="{FF2B5EF4-FFF2-40B4-BE49-F238E27FC236}">
                <a16:creationId xmlns:a16="http://schemas.microsoft.com/office/drawing/2014/main" id="{E77FE6EE-0261-F1BC-06C8-14C2B8AE484D}"/>
              </a:ext>
            </a:extLst>
          </p:cNvPr>
          <p:cNvSpPr txBox="1"/>
          <p:nvPr/>
        </p:nvSpPr>
        <p:spPr>
          <a:xfrm>
            <a:off x="381042" y="2437983"/>
            <a:ext cx="2514060" cy="1015663"/>
          </a:xfrm>
          <a:prstGeom prst="rect">
            <a:avLst/>
          </a:prstGeom>
          <a:noFill/>
        </p:spPr>
        <p:txBody>
          <a:bodyPr wrap="square">
            <a:spAutoFit/>
          </a:bodyPr>
          <a:lstStyle/>
          <a:p>
            <a:r>
              <a:rPr lang="en-GB" sz="1200" b="1" dirty="0">
                <a:latin typeface="Arial" panose="020B0604020202020204" pitchFamily="34" charset="0"/>
                <a:cs typeface="Arial" panose="020B0604020202020204" pitchFamily="34" charset="0"/>
              </a:rPr>
              <a:t>Review of the SABIN network guidelines including the Service Mapping Report and Paediatric Best Practice Statement</a:t>
            </a:r>
          </a:p>
        </p:txBody>
      </p:sp>
      <p:cxnSp>
        <p:nvCxnSpPr>
          <p:cNvPr id="21" name="Straight Connector 20">
            <a:extLst>
              <a:ext uri="{FF2B5EF4-FFF2-40B4-BE49-F238E27FC236}">
                <a16:creationId xmlns:a16="http://schemas.microsoft.com/office/drawing/2014/main" id="{DD39566C-8E19-9903-37EA-6DF5BDD69190}"/>
              </a:ext>
            </a:extLst>
          </p:cNvPr>
          <p:cNvCxnSpPr>
            <a:cxnSpLocks/>
          </p:cNvCxnSpPr>
          <p:nvPr/>
        </p:nvCxnSpPr>
        <p:spPr>
          <a:xfrm>
            <a:off x="420918" y="4070046"/>
            <a:ext cx="9540278" cy="0"/>
          </a:xfrm>
          <a:prstGeom prst="line">
            <a:avLst/>
          </a:prstGeom>
        </p:spPr>
        <p:style>
          <a:lnRef idx="1">
            <a:schemeClr val="accent5"/>
          </a:lnRef>
          <a:fillRef idx="0">
            <a:schemeClr val="accent5"/>
          </a:fillRef>
          <a:effectRef idx="0">
            <a:schemeClr val="accent5"/>
          </a:effectRef>
          <a:fontRef idx="minor">
            <a:schemeClr val="tx1"/>
          </a:fontRef>
        </p:style>
      </p:cxnSp>
      <p:sp>
        <p:nvSpPr>
          <p:cNvPr id="23" name="TextBox 22">
            <a:extLst>
              <a:ext uri="{FF2B5EF4-FFF2-40B4-BE49-F238E27FC236}">
                <a16:creationId xmlns:a16="http://schemas.microsoft.com/office/drawing/2014/main" id="{1D788CCD-635F-0B6D-B5D5-8428AD3C44C9}"/>
              </a:ext>
            </a:extLst>
          </p:cNvPr>
          <p:cNvSpPr txBox="1"/>
          <p:nvPr/>
        </p:nvSpPr>
        <p:spPr>
          <a:xfrm>
            <a:off x="3102157" y="1882619"/>
            <a:ext cx="3795742"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Reassess and scope the value of current guidelines in relation to material that already exists and the reach of current guidelines. </a:t>
            </a:r>
          </a:p>
        </p:txBody>
      </p:sp>
      <p:cxnSp>
        <p:nvCxnSpPr>
          <p:cNvPr id="38" name="Straight Connector 37">
            <a:extLst>
              <a:ext uri="{FF2B5EF4-FFF2-40B4-BE49-F238E27FC236}">
                <a16:creationId xmlns:a16="http://schemas.microsoft.com/office/drawing/2014/main" id="{C8BF7D01-688D-823C-A41D-B18A8ECA9D16}"/>
              </a:ext>
            </a:extLst>
          </p:cNvPr>
          <p:cNvCxnSpPr>
            <a:cxnSpLocks/>
          </p:cNvCxnSpPr>
          <p:nvPr/>
        </p:nvCxnSpPr>
        <p:spPr>
          <a:xfrm>
            <a:off x="3045828" y="2682358"/>
            <a:ext cx="69480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DFEBADB8-1ECE-0A21-AED4-14A072A893DD}"/>
              </a:ext>
            </a:extLst>
          </p:cNvPr>
          <p:cNvCxnSpPr>
            <a:cxnSpLocks/>
          </p:cNvCxnSpPr>
          <p:nvPr/>
        </p:nvCxnSpPr>
        <p:spPr>
          <a:xfrm>
            <a:off x="3059098" y="3400351"/>
            <a:ext cx="6948000" cy="0"/>
          </a:xfrm>
          <a:prstGeom prst="line">
            <a:avLst/>
          </a:prstGeom>
        </p:spPr>
        <p:style>
          <a:lnRef idx="1">
            <a:schemeClr val="accent5"/>
          </a:lnRef>
          <a:fillRef idx="0">
            <a:schemeClr val="accent5"/>
          </a:fillRef>
          <a:effectRef idx="0">
            <a:schemeClr val="accent5"/>
          </a:effectRef>
          <a:fontRef idx="minor">
            <a:schemeClr val="tx1"/>
          </a:fontRef>
        </p:style>
      </p:cxnSp>
      <p:sp>
        <p:nvSpPr>
          <p:cNvPr id="44" name="TextBox 43">
            <a:extLst>
              <a:ext uri="{FF2B5EF4-FFF2-40B4-BE49-F238E27FC236}">
                <a16:creationId xmlns:a16="http://schemas.microsoft.com/office/drawing/2014/main" id="{6E31AB32-2FF8-FF36-D9B8-A79F211E9C27}"/>
              </a:ext>
            </a:extLst>
          </p:cNvPr>
          <p:cNvSpPr txBox="1"/>
          <p:nvPr/>
        </p:nvSpPr>
        <p:spPr>
          <a:xfrm>
            <a:off x="398044" y="4845721"/>
            <a:ext cx="2552163" cy="646331"/>
          </a:xfrm>
          <a:prstGeom prst="rect">
            <a:avLst/>
          </a:prstGeom>
          <a:noFill/>
        </p:spPr>
        <p:txBody>
          <a:bodyPr wrap="square">
            <a:spAutoFit/>
          </a:bodyPr>
          <a:lstStyle/>
          <a:p>
            <a:r>
              <a:rPr lang="en-GB" sz="1200" b="1" dirty="0">
                <a:latin typeface="Arial" panose="020B0604020202020204" pitchFamily="34" charset="0"/>
                <a:cs typeface="Arial" panose="020B0604020202020204" pitchFamily="34" charset="0"/>
              </a:rPr>
              <a:t>Delivery of eLearning on ABI for stakeholders in NHS Scotland and beyond.</a:t>
            </a:r>
          </a:p>
        </p:txBody>
      </p:sp>
      <p:sp>
        <p:nvSpPr>
          <p:cNvPr id="50" name="TextBox 49">
            <a:extLst>
              <a:ext uri="{FF2B5EF4-FFF2-40B4-BE49-F238E27FC236}">
                <a16:creationId xmlns:a16="http://schemas.microsoft.com/office/drawing/2014/main" id="{CFE8F7C6-CCA8-7C27-AEF9-42827C68E6CF}"/>
              </a:ext>
            </a:extLst>
          </p:cNvPr>
          <p:cNvSpPr txBox="1"/>
          <p:nvPr/>
        </p:nvSpPr>
        <p:spPr>
          <a:xfrm>
            <a:off x="3062866" y="4289430"/>
            <a:ext cx="3793138"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Develop the module for ABI following the objectives and scope detailed in the BOSCARD.</a:t>
            </a:r>
          </a:p>
        </p:txBody>
      </p:sp>
      <p:sp>
        <p:nvSpPr>
          <p:cNvPr id="52" name="TextBox 51">
            <a:extLst>
              <a:ext uri="{FF2B5EF4-FFF2-40B4-BE49-F238E27FC236}">
                <a16:creationId xmlns:a16="http://schemas.microsoft.com/office/drawing/2014/main" id="{E144F2B2-6558-5E40-B444-5F969D40F417}"/>
              </a:ext>
            </a:extLst>
          </p:cNvPr>
          <p:cNvSpPr txBox="1"/>
          <p:nvPr/>
        </p:nvSpPr>
        <p:spPr>
          <a:xfrm>
            <a:off x="3059098" y="4997681"/>
            <a:ext cx="3790637" cy="1015663"/>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Identify funding requirements for the course. Scope cost effective methods of distribution. Potentially develop a plan to host learning modules on Turas Learn, in conjunction with NES.</a:t>
            </a:r>
          </a:p>
          <a:p>
            <a:endParaRPr lang="en-GB" sz="1200" dirty="0">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E6DF5DD5-ABAC-4D30-F372-DD799C092BA5}"/>
              </a:ext>
            </a:extLst>
          </p:cNvPr>
          <p:cNvCxnSpPr>
            <a:cxnSpLocks/>
          </p:cNvCxnSpPr>
          <p:nvPr/>
        </p:nvCxnSpPr>
        <p:spPr>
          <a:xfrm>
            <a:off x="3038628" y="4925137"/>
            <a:ext cx="6948000" cy="0"/>
          </a:xfrm>
          <a:prstGeom prst="line">
            <a:avLst/>
          </a:prstGeom>
        </p:spPr>
        <p:style>
          <a:lnRef idx="1">
            <a:schemeClr val="accent5"/>
          </a:lnRef>
          <a:fillRef idx="0">
            <a:schemeClr val="accent5"/>
          </a:fillRef>
          <a:effectRef idx="0">
            <a:schemeClr val="accent5"/>
          </a:effectRef>
          <a:fontRef idx="minor">
            <a:schemeClr val="tx1"/>
          </a:fontRef>
        </p:style>
      </p:cxnSp>
      <p:sp>
        <p:nvSpPr>
          <p:cNvPr id="57" name="TextBox 56">
            <a:extLst>
              <a:ext uri="{FF2B5EF4-FFF2-40B4-BE49-F238E27FC236}">
                <a16:creationId xmlns:a16="http://schemas.microsoft.com/office/drawing/2014/main" id="{3BB62500-AB4B-BFF5-DEFA-2C5BF31BC0AA}"/>
              </a:ext>
            </a:extLst>
          </p:cNvPr>
          <p:cNvSpPr txBox="1"/>
          <p:nvPr/>
        </p:nvSpPr>
        <p:spPr>
          <a:xfrm>
            <a:off x="6959466" y="945731"/>
            <a:ext cx="3001730" cy="646331"/>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Support the progress of the study, to seek data which is pertinent and beneficial to the care pathways of ABI patients.</a:t>
            </a:r>
            <a:endParaRPr lang="en-GB" sz="10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E1225C1-2F5B-B1C5-E945-612CD5A5B28F}"/>
              </a:ext>
            </a:extLst>
          </p:cNvPr>
          <p:cNvSpPr txBox="1"/>
          <p:nvPr/>
        </p:nvSpPr>
        <p:spPr>
          <a:xfrm>
            <a:off x="7013263" y="1980562"/>
            <a:ext cx="3001730"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Reduced duplication and value for money. </a:t>
            </a:r>
          </a:p>
        </p:txBody>
      </p:sp>
      <p:sp>
        <p:nvSpPr>
          <p:cNvPr id="60" name="TextBox 59">
            <a:extLst>
              <a:ext uri="{FF2B5EF4-FFF2-40B4-BE49-F238E27FC236}">
                <a16:creationId xmlns:a16="http://schemas.microsoft.com/office/drawing/2014/main" id="{05BBEA6A-D0AE-8FF6-E14B-5B196C686F20}"/>
              </a:ext>
            </a:extLst>
          </p:cNvPr>
          <p:cNvSpPr txBox="1"/>
          <p:nvPr/>
        </p:nvSpPr>
        <p:spPr>
          <a:xfrm>
            <a:off x="7044774" y="3430018"/>
            <a:ext cx="3001730"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Providing evidence of impact, better ability to navigate next steps and future hosting</a:t>
            </a:r>
          </a:p>
        </p:txBody>
      </p:sp>
      <p:sp>
        <p:nvSpPr>
          <p:cNvPr id="61" name="TextBox 60">
            <a:extLst>
              <a:ext uri="{FF2B5EF4-FFF2-40B4-BE49-F238E27FC236}">
                <a16:creationId xmlns:a16="http://schemas.microsoft.com/office/drawing/2014/main" id="{11A99E34-E03A-F21D-D6D9-BC9D69213281}"/>
              </a:ext>
            </a:extLst>
          </p:cNvPr>
          <p:cNvSpPr txBox="1"/>
          <p:nvPr/>
        </p:nvSpPr>
        <p:spPr>
          <a:xfrm>
            <a:off x="7023154" y="4185695"/>
            <a:ext cx="3001730"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Determine what is required and how SABIN can create a resource to meet the needs of many stakeholders.</a:t>
            </a:r>
          </a:p>
        </p:txBody>
      </p:sp>
      <p:sp>
        <p:nvSpPr>
          <p:cNvPr id="62" name="TextBox 61">
            <a:extLst>
              <a:ext uri="{FF2B5EF4-FFF2-40B4-BE49-F238E27FC236}">
                <a16:creationId xmlns:a16="http://schemas.microsoft.com/office/drawing/2014/main" id="{0E5F6340-97E0-527C-ACE0-BD32B96A1ADF}"/>
              </a:ext>
            </a:extLst>
          </p:cNvPr>
          <p:cNvSpPr txBox="1"/>
          <p:nvPr/>
        </p:nvSpPr>
        <p:spPr>
          <a:xfrm>
            <a:off x="7031671" y="5022497"/>
            <a:ext cx="3001730"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Educate peers in ABI care and rehabilitation, to help standardise care and reduce unwarranted variation.</a:t>
            </a:r>
          </a:p>
        </p:txBody>
      </p:sp>
      <p:sp>
        <p:nvSpPr>
          <p:cNvPr id="5" name="TextBox 4">
            <a:extLst>
              <a:ext uri="{FF2B5EF4-FFF2-40B4-BE49-F238E27FC236}">
                <a16:creationId xmlns:a16="http://schemas.microsoft.com/office/drawing/2014/main" id="{FD8CC167-C6CB-BA66-FD31-F602324CAC4A}"/>
              </a:ext>
            </a:extLst>
          </p:cNvPr>
          <p:cNvSpPr txBox="1"/>
          <p:nvPr/>
        </p:nvSpPr>
        <p:spPr>
          <a:xfrm>
            <a:off x="3102157" y="2802360"/>
            <a:ext cx="3795742"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Establish appropriate short life working group to review and assess guidelines.</a:t>
            </a:r>
          </a:p>
        </p:txBody>
      </p:sp>
      <p:sp>
        <p:nvSpPr>
          <p:cNvPr id="7" name="TextBox 6">
            <a:extLst>
              <a:ext uri="{FF2B5EF4-FFF2-40B4-BE49-F238E27FC236}">
                <a16:creationId xmlns:a16="http://schemas.microsoft.com/office/drawing/2014/main" id="{279C9235-895C-CDD6-7F9F-27D22AF65820}"/>
              </a:ext>
            </a:extLst>
          </p:cNvPr>
          <p:cNvSpPr txBox="1"/>
          <p:nvPr/>
        </p:nvSpPr>
        <p:spPr>
          <a:xfrm>
            <a:off x="3086092" y="3483720"/>
            <a:ext cx="3795742"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Produce distribution and measurement plan to assess impact of guidelines.</a:t>
            </a:r>
          </a:p>
        </p:txBody>
      </p:sp>
      <p:sp>
        <p:nvSpPr>
          <p:cNvPr id="10" name="TextBox 9">
            <a:extLst>
              <a:ext uri="{FF2B5EF4-FFF2-40B4-BE49-F238E27FC236}">
                <a16:creationId xmlns:a16="http://schemas.microsoft.com/office/drawing/2014/main" id="{645E0C11-FD17-C897-1BC4-D0CC595449ED}"/>
              </a:ext>
            </a:extLst>
          </p:cNvPr>
          <p:cNvSpPr txBox="1"/>
          <p:nvPr/>
        </p:nvSpPr>
        <p:spPr>
          <a:xfrm>
            <a:off x="7023155" y="2818685"/>
            <a:ext cx="3001730"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Assurance of current practice across Scotland and reduction in variation.</a:t>
            </a:r>
          </a:p>
        </p:txBody>
      </p:sp>
    </p:spTree>
    <p:extLst>
      <p:ext uri="{BB962C8B-B14F-4D97-AF65-F5344CB8AC3E}">
        <p14:creationId xmlns:p14="http://schemas.microsoft.com/office/powerpoint/2010/main" val="98950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7" y="3837217"/>
            <a:ext cx="5415687"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Key Performance Indicators (KPIs)</a:t>
            </a:r>
          </a:p>
        </p:txBody>
      </p:sp>
    </p:spTree>
    <p:extLst>
      <p:ext uri="{BB962C8B-B14F-4D97-AF65-F5344CB8AC3E}">
        <p14:creationId xmlns:p14="http://schemas.microsoft.com/office/powerpoint/2010/main" val="63680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graphicFrame>
        <p:nvGraphicFramePr>
          <p:cNvPr id="4" name="Table 3">
            <a:extLst>
              <a:ext uri="{FF2B5EF4-FFF2-40B4-BE49-F238E27FC236}">
                <a16:creationId xmlns:a16="http://schemas.microsoft.com/office/drawing/2014/main" id="{E044DFC6-4B23-B55A-02DA-E5C6DF17C7A3}"/>
              </a:ext>
            </a:extLst>
          </p:cNvPr>
          <p:cNvGraphicFramePr>
            <a:graphicFrameLocks noGrp="1"/>
          </p:cNvGraphicFramePr>
          <p:nvPr>
            <p:extLst>
              <p:ext uri="{D42A27DB-BD31-4B8C-83A1-F6EECF244321}">
                <p14:modId xmlns:p14="http://schemas.microsoft.com/office/powerpoint/2010/main" val="1243527089"/>
              </p:ext>
            </p:extLst>
          </p:nvPr>
        </p:nvGraphicFramePr>
        <p:xfrm>
          <a:off x="350053" y="329281"/>
          <a:ext cx="11385029" cy="4803161"/>
        </p:xfrm>
        <a:graphic>
          <a:graphicData uri="http://schemas.openxmlformats.org/drawingml/2006/table">
            <a:tbl>
              <a:tblPr>
                <a:tableStyleId>{5C22544A-7EE6-4342-B048-85BDC9FD1C3A}</a:tableStyleId>
              </a:tblPr>
              <a:tblGrid>
                <a:gridCol w="1407998">
                  <a:extLst>
                    <a:ext uri="{9D8B030D-6E8A-4147-A177-3AD203B41FA5}">
                      <a16:colId xmlns:a16="http://schemas.microsoft.com/office/drawing/2014/main" val="799394102"/>
                    </a:ext>
                  </a:extLst>
                </a:gridCol>
                <a:gridCol w="1140329">
                  <a:extLst>
                    <a:ext uri="{9D8B030D-6E8A-4147-A177-3AD203B41FA5}">
                      <a16:colId xmlns:a16="http://schemas.microsoft.com/office/drawing/2014/main" val="3994571068"/>
                    </a:ext>
                  </a:extLst>
                </a:gridCol>
                <a:gridCol w="2248525">
                  <a:extLst>
                    <a:ext uri="{9D8B030D-6E8A-4147-A177-3AD203B41FA5}">
                      <a16:colId xmlns:a16="http://schemas.microsoft.com/office/drawing/2014/main" val="3017409681"/>
                    </a:ext>
                  </a:extLst>
                </a:gridCol>
                <a:gridCol w="3013023">
                  <a:extLst>
                    <a:ext uri="{9D8B030D-6E8A-4147-A177-3AD203B41FA5}">
                      <a16:colId xmlns:a16="http://schemas.microsoft.com/office/drawing/2014/main" val="336158905"/>
                    </a:ext>
                  </a:extLst>
                </a:gridCol>
                <a:gridCol w="1169232">
                  <a:extLst>
                    <a:ext uri="{9D8B030D-6E8A-4147-A177-3AD203B41FA5}">
                      <a16:colId xmlns:a16="http://schemas.microsoft.com/office/drawing/2014/main" val="2091494801"/>
                    </a:ext>
                  </a:extLst>
                </a:gridCol>
                <a:gridCol w="878096">
                  <a:extLst>
                    <a:ext uri="{9D8B030D-6E8A-4147-A177-3AD203B41FA5}">
                      <a16:colId xmlns:a16="http://schemas.microsoft.com/office/drawing/2014/main" val="1235267305"/>
                    </a:ext>
                  </a:extLst>
                </a:gridCol>
                <a:gridCol w="1527826">
                  <a:extLst>
                    <a:ext uri="{9D8B030D-6E8A-4147-A177-3AD203B41FA5}">
                      <a16:colId xmlns:a16="http://schemas.microsoft.com/office/drawing/2014/main" val="2331231411"/>
                    </a:ext>
                  </a:extLst>
                </a:gridCol>
              </a:tblGrid>
              <a:tr h="425159">
                <a:tc>
                  <a:txBody>
                    <a:bodyPr/>
                    <a:lstStyle/>
                    <a:p>
                      <a:pPr algn="l" fontAlgn="ctr"/>
                      <a:r>
                        <a:rPr lang="en-GB" sz="1050" b="1" u="none" strike="noStrike" dirty="0">
                          <a:effectLst/>
                          <a:latin typeface="Arial" panose="020B0604020202020204" pitchFamily="34" charset="0"/>
                          <a:cs typeface="Arial" panose="020B0604020202020204" pitchFamily="34" charset="0"/>
                        </a:rPr>
                        <a:t>Dimension</a:t>
                      </a:r>
                      <a:endParaRPr lang="en-GB" sz="1050" b="1" i="0" u="none" strike="noStrike" dirty="0">
                        <a:solidFill>
                          <a:srgbClr val="FFFFFF"/>
                        </a:solidFill>
                        <a:effectLst/>
                        <a:latin typeface="Arial" panose="020B0604020202020204" pitchFamily="34" charset="0"/>
                        <a:cs typeface="Arial" panose="020B0604020202020204" pitchFamily="34" charset="0"/>
                      </a:endParaRP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KPI</a:t>
                      </a:r>
                      <a:endParaRPr lang="en-GB" sz="1050" b="1" i="0" u="none" strike="noStrike" dirty="0">
                        <a:solidFill>
                          <a:srgbClr val="FFFFFF"/>
                        </a:solidFill>
                        <a:effectLst/>
                        <a:latin typeface="Arial" panose="020B0604020202020204" pitchFamily="34" charset="0"/>
                        <a:cs typeface="Arial" panose="020B0604020202020204" pitchFamily="34" charset="0"/>
                      </a:endParaRP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Rationale</a:t>
                      </a:r>
                      <a:endParaRPr lang="en-GB" sz="1050" b="1" i="0" u="none" strike="noStrike" dirty="0">
                        <a:solidFill>
                          <a:srgbClr val="FFFFFF"/>
                        </a:solidFill>
                        <a:effectLst/>
                        <a:latin typeface="Arial" panose="020B0604020202020204" pitchFamily="34" charset="0"/>
                        <a:cs typeface="Arial" panose="020B0604020202020204" pitchFamily="34" charset="0"/>
                      </a:endParaRP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Comments</a:t>
                      </a:r>
                      <a:endParaRPr lang="en-GB" sz="1050" b="1" i="0" u="none" strike="noStrike" dirty="0">
                        <a:solidFill>
                          <a:srgbClr val="FFFFFF"/>
                        </a:solidFill>
                        <a:effectLst/>
                        <a:latin typeface="Arial" panose="020B0604020202020204" pitchFamily="34" charset="0"/>
                        <a:cs typeface="Arial" panose="020B0604020202020204" pitchFamily="34" charset="0"/>
                      </a:endParaRP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Target</a:t>
                      </a:r>
                      <a:endParaRPr lang="en-GB" sz="1050" b="1" i="0" u="none" strike="noStrike" dirty="0">
                        <a:solidFill>
                          <a:srgbClr val="FFFFFF"/>
                        </a:solidFill>
                        <a:effectLst/>
                        <a:latin typeface="Arial" panose="020B0604020202020204" pitchFamily="34" charset="0"/>
                        <a:cs typeface="Arial" panose="020B0604020202020204" pitchFamily="34" charset="0"/>
                      </a:endParaRP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tx1"/>
                          </a:solidFill>
                          <a:effectLst/>
                          <a:latin typeface="Arial" panose="020B0604020202020204" pitchFamily="34" charset="0"/>
                          <a:cs typeface="Arial" panose="020B0604020202020204" pitchFamily="34" charset="0"/>
                        </a:rPr>
                        <a:t>2024/25 measure</a:t>
                      </a: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tx1"/>
                          </a:solidFill>
                          <a:effectLst/>
                          <a:latin typeface="Arial" panose="020B0604020202020204" pitchFamily="34" charset="0"/>
                          <a:cs typeface="Arial" panose="020B0604020202020204" pitchFamily="34" charset="0"/>
                        </a:rPr>
                        <a:t>2025/26 action</a:t>
                      </a:r>
                    </a:p>
                  </a:txBody>
                  <a:tcPr marL="72000" marR="72000" marT="3732" marB="0" anchor="ctr">
                    <a:lnB w="12700" cap="flat" cmpd="sng" algn="ctr">
                      <a:solidFill>
                        <a:schemeClr val="tx1"/>
                      </a:solidFill>
                      <a:prstDash val="solid"/>
                      <a:round/>
                      <a:headEnd type="none" w="med" len="med"/>
                      <a:tailEnd type="none" w="med" len="med"/>
                    </a:lnB>
                    <a:solidFill>
                      <a:srgbClr val="599AD5"/>
                    </a:solidFill>
                  </a:tcPr>
                </a:tc>
                <a:extLst>
                  <a:ext uri="{0D108BD9-81ED-4DB2-BD59-A6C34878D82A}">
                    <a16:rowId xmlns:a16="http://schemas.microsoft.com/office/drawing/2014/main" val="2554353824"/>
                  </a:ext>
                </a:extLst>
              </a:tr>
              <a:tr h="990160">
                <a:tc>
                  <a:txBody>
                    <a:bodyPr/>
                    <a:lstStyle/>
                    <a:p>
                      <a:pPr algn="l" fontAlgn="ctr"/>
                      <a:r>
                        <a:rPr lang="en-GB" sz="1050" b="1" u="none" strike="noStrike" dirty="0">
                          <a:effectLst/>
                          <a:latin typeface="Arial" panose="020B0604020202020204" pitchFamily="34" charset="0"/>
                          <a:cs typeface="Arial" panose="020B0604020202020204" pitchFamily="34" charset="0"/>
                        </a:rPr>
                        <a:t>Programme delivery</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Annual workplan deliverables</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Demonstrate effective delivery of agreed network priorities </a:t>
                      </a:r>
                      <a:endParaRPr lang="en-GB" sz="105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Reporting frequency</a:t>
                      </a:r>
                      <a:r>
                        <a:rPr lang="en-GB" sz="1050" u="none" strike="noStrike" dirty="0">
                          <a:effectLst/>
                          <a:latin typeface="Arial" panose="020B0604020202020204" pitchFamily="34" charset="0"/>
                          <a:cs typeface="Arial" panose="020B0604020202020204" pitchFamily="34" charset="0"/>
                        </a:rPr>
                        <a:t>: Annual</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Source</a:t>
                      </a:r>
                      <a:r>
                        <a:rPr lang="en-GB" sz="1050" u="none" strike="noStrike" dirty="0">
                          <a:effectLst/>
                          <a:latin typeface="Arial" panose="020B0604020202020204" pitchFamily="34" charset="0"/>
                          <a:cs typeface="Arial" panose="020B0604020202020204" pitchFamily="34" charset="0"/>
                        </a:rPr>
                        <a:t>: Network workplan</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Measure</a:t>
                      </a:r>
                      <a:r>
                        <a:rPr lang="en-GB" sz="1050" u="none" strike="noStrike" dirty="0">
                          <a:effectLst/>
                          <a:latin typeface="Arial" panose="020B0604020202020204" pitchFamily="34" charset="0"/>
                          <a:cs typeface="Arial" panose="020B0604020202020204" pitchFamily="34" charset="0"/>
                        </a:rPr>
                        <a:t>: Percentage of deliverables in work plan that have achieved planned progress (blue or green RAGB status) by end of financial year</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a:effectLst/>
                          <a:latin typeface="Arial" panose="020B0604020202020204" pitchFamily="34" charset="0"/>
                          <a:cs typeface="Arial" panose="020B0604020202020204" pitchFamily="34" charset="0"/>
                        </a:rPr>
                        <a:t>80%</a:t>
                      </a:r>
                      <a:endParaRPr lang="en-GB" sz="1050" b="1" i="0" u="none" strike="noStrike">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0" i="0" u="none" strike="noStrike" dirty="0">
                          <a:solidFill>
                            <a:srgbClr val="000000"/>
                          </a:solidFill>
                          <a:effectLst/>
                          <a:latin typeface="Arial" panose="020B0604020202020204" pitchFamily="34" charset="0"/>
                          <a:cs typeface="Arial" panose="020B0604020202020204" pitchFamily="34" charset="0"/>
                        </a:rPr>
                        <a:t>Carry forward items delayed into 2024/25 workplan</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extLst>
                  <a:ext uri="{0D108BD9-81ED-4DB2-BD59-A6C34878D82A}">
                    <a16:rowId xmlns:a16="http://schemas.microsoft.com/office/drawing/2014/main" val="3567776470"/>
                  </a:ext>
                </a:extLst>
              </a:tr>
              <a:tr h="891320">
                <a:tc>
                  <a:txBody>
                    <a:bodyPr/>
                    <a:lstStyle/>
                    <a:p>
                      <a:pPr algn="l" fontAlgn="ctr"/>
                      <a:r>
                        <a:rPr lang="en-GB" sz="1050" b="1" u="none" strike="noStrike" dirty="0">
                          <a:effectLst/>
                          <a:latin typeface="Arial" panose="020B0604020202020204" pitchFamily="34" charset="0"/>
                          <a:cs typeface="Arial" panose="020B0604020202020204" pitchFamily="34" charset="0"/>
                        </a:rPr>
                        <a:t>Engagement</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Steering Group attendance</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Demonstrates stakeholder investment in programme delivery</a:t>
                      </a:r>
                      <a:endParaRPr lang="en-GB" sz="105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Reporting frequency</a:t>
                      </a:r>
                      <a:r>
                        <a:rPr lang="en-GB" sz="1050" u="none" strike="noStrike" dirty="0">
                          <a:effectLst/>
                          <a:latin typeface="Arial" panose="020B0604020202020204" pitchFamily="34" charset="0"/>
                          <a:cs typeface="Arial" panose="020B0604020202020204" pitchFamily="34" charset="0"/>
                        </a:rPr>
                        <a:t>: Annual</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Source</a:t>
                      </a:r>
                      <a:r>
                        <a:rPr lang="en-GB" sz="1050" u="none" strike="noStrike" dirty="0">
                          <a:effectLst/>
                          <a:latin typeface="Arial" panose="020B0604020202020204" pitchFamily="34" charset="0"/>
                          <a:cs typeface="Arial" panose="020B0604020202020204" pitchFamily="34" charset="0"/>
                        </a:rPr>
                        <a:t>: Meeting tracker</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Measure</a:t>
                      </a:r>
                      <a:r>
                        <a:rPr lang="en-GB" sz="1050" u="none" strike="noStrike" dirty="0">
                          <a:effectLst/>
                          <a:latin typeface="Arial" panose="020B0604020202020204" pitchFamily="34" charset="0"/>
                          <a:cs typeface="Arial" panose="020B0604020202020204" pitchFamily="34" charset="0"/>
                        </a:rPr>
                        <a:t>: No. of SABIN Steering Group meetings with 60% or more of group members present     </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60%</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i="0" u="none" strike="noStrike" dirty="0">
                          <a:solidFill>
                            <a:srgbClr val="000000"/>
                          </a:solidFill>
                          <a:effectLst/>
                          <a:latin typeface="Arial" panose="020B0604020202020204" pitchFamily="34" charset="0"/>
                          <a:cs typeface="Arial" panose="020B0604020202020204" pitchFamily="34" charset="0"/>
                        </a:rPr>
                        <a:t>48%</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0" i="0" u="none" strike="noStrike" dirty="0">
                          <a:solidFill>
                            <a:srgbClr val="000000"/>
                          </a:solidFill>
                          <a:effectLst/>
                          <a:latin typeface="Arial" panose="020B0604020202020204" pitchFamily="34" charset="0"/>
                          <a:cs typeface="Arial" panose="020B0604020202020204" pitchFamily="34" charset="0"/>
                        </a:rPr>
                        <a:t>Review Steering Group membership and health board representation.</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extLst>
                  <a:ext uri="{0D108BD9-81ED-4DB2-BD59-A6C34878D82A}">
                    <a16:rowId xmlns:a16="http://schemas.microsoft.com/office/drawing/2014/main" val="2286214352"/>
                  </a:ext>
                </a:extLst>
              </a:tr>
              <a:tr h="713882">
                <a:tc>
                  <a:txBody>
                    <a:bodyPr/>
                    <a:lstStyle/>
                    <a:p>
                      <a:pPr algn="l" fontAlgn="ctr"/>
                      <a:r>
                        <a:rPr lang="en-GB" sz="1050" b="1" u="none" strike="noStrike" dirty="0">
                          <a:effectLst/>
                          <a:latin typeface="Arial" panose="020B0604020202020204" pitchFamily="34" charset="0"/>
                          <a:cs typeface="Arial" panose="020B0604020202020204" pitchFamily="34" charset="0"/>
                        </a:rPr>
                        <a:t>Engagement</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a:effectLst/>
                          <a:latin typeface="Arial" panose="020B0604020202020204" pitchFamily="34" charset="0"/>
                          <a:cs typeface="Arial" panose="020B0604020202020204" pitchFamily="34" charset="0"/>
                        </a:rPr>
                        <a:t>Subgroup attendance</a:t>
                      </a:r>
                      <a:endParaRPr lang="en-GB" sz="1050" b="1" i="0" u="none" strike="noStrike">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a:effectLst/>
                          <a:latin typeface="Arial" panose="020B0604020202020204" pitchFamily="34" charset="0"/>
                          <a:cs typeface="Arial" panose="020B0604020202020204" pitchFamily="34" charset="0"/>
                        </a:rPr>
                        <a:t>Demonstrates stakeholder investment in programme delivery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Reporting frequency</a:t>
                      </a:r>
                      <a:r>
                        <a:rPr lang="en-GB" sz="1050" u="none" strike="noStrike" dirty="0">
                          <a:effectLst/>
                          <a:latin typeface="Arial" panose="020B0604020202020204" pitchFamily="34" charset="0"/>
                          <a:cs typeface="Arial" panose="020B0604020202020204" pitchFamily="34" charset="0"/>
                        </a:rPr>
                        <a:t>: Annual</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Source</a:t>
                      </a:r>
                      <a:r>
                        <a:rPr lang="en-GB" sz="1050" u="none" strike="noStrike" dirty="0">
                          <a:effectLst/>
                          <a:latin typeface="Arial" panose="020B0604020202020204" pitchFamily="34" charset="0"/>
                          <a:cs typeface="Arial" panose="020B0604020202020204" pitchFamily="34" charset="0"/>
                        </a:rPr>
                        <a:t>: Meeting tracker</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Measure</a:t>
                      </a:r>
                      <a:r>
                        <a:rPr lang="en-GB" sz="1050" u="none" strike="noStrike" dirty="0">
                          <a:effectLst/>
                          <a:latin typeface="Arial" panose="020B0604020202020204" pitchFamily="34" charset="0"/>
                          <a:cs typeface="Arial" panose="020B0604020202020204" pitchFamily="34" charset="0"/>
                        </a:rPr>
                        <a:t>: No. of attendees at each meeting</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60% of core group</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i="0" u="none" strike="noStrike" dirty="0">
                          <a:solidFill>
                            <a:srgbClr val="000000"/>
                          </a:solidFill>
                          <a:effectLst/>
                          <a:latin typeface="Arial" panose="020B0604020202020204" pitchFamily="34" charset="0"/>
                          <a:cs typeface="Arial" panose="020B0604020202020204" pitchFamily="34" charset="0"/>
                        </a:rPr>
                        <a:t>70%</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0" i="0" u="none" strike="noStrike" dirty="0">
                          <a:solidFill>
                            <a:srgbClr val="000000"/>
                          </a:solidFill>
                          <a:effectLst/>
                          <a:latin typeface="Arial" panose="020B0604020202020204" pitchFamily="34" charset="0"/>
                          <a:cs typeface="Arial" panose="020B0604020202020204" pitchFamily="34" charset="0"/>
                        </a:rPr>
                        <a:t>Review membership of groups regularly</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extLst>
                  <a:ext uri="{0D108BD9-81ED-4DB2-BD59-A6C34878D82A}">
                    <a16:rowId xmlns:a16="http://schemas.microsoft.com/office/drawing/2014/main" val="2323856058"/>
                  </a:ext>
                </a:extLst>
              </a:tr>
              <a:tr h="891320">
                <a:tc>
                  <a:txBody>
                    <a:bodyPr/>
                    <a:lstStyle/>
                    <a:p>
                      <a:pPr algn="l" fontAlgn="ctr"/>
                      <a:r>
                        <a:rPr lang="en-GB" sz="1050" b="1" u="none" strike="noStrike" dirty="0">
                          <a:effectLst/>
                          <a:latin typeface="Arial" panose="020B0604020202020204" pitchFamily="34" charset="0"/>
                          <a:cs typeface="Arial" panose="020B0604020202020204" pitchFamily="34" charset="0"/>
                        </a:rPr>
                        <a:t>Education</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fr-FR" sz="1050" u="none" strike="noStrike">
                          <a:effectLst/>
                          <a:latin typeface="Arial" panose="020B0604020202020204" pitchFamily="34" charset="0"/>
                          <a:cs typeface="Arial" panose="020B0604020202020204" pitchFamily="34" charset="0"/>
                        </a:rPr>
                        <a:t>Attendance at SABIN education lectures</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Demonstrates SABIN is perceived as a trusted and reputable source of ABI education and knowledge.</a:t>
                      </a:r>
                      <a:endParaRPr lang="en-GB" sz="105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Reporting frequency</a:t>
                      </a:r>
                      <a:r>
                        <a:rPr lang="en-GB" sz="1050" u="none" strike="noStrike" dirty="0">
                          <a:effectLst/>
                          <a:latin typeface="Arial" panose="020B0604020202020204" pitchFamily="34" charset="0"/>
                          <a:cs typeface="Arial" panose="020B0604020202020204" pitchFamily="34" charset="0"/>
                        </a:rPr>
                        <a:t>: Annual</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Source</a:t>
                      </a:r>
                      <a:r>
                        <a:rPr lang="en-GB" sz="1050" u="none" strike="noStrike" dirty="0">
                          <a:effectLst/>
                          <a:latin typeface="Arial" panose="020B0604020202020204" pitchFamily="34" charset="0"/>
                          <a:cs typeface="Arial" panose="020B0604020202020204" pitchFamily="34" charset="0"/>
                        </a:rPr>
                        <a:t>: Delegates attending each lecture</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Measure</a:t>
                      </a:r>
                      <a:r>
                        <a:rPr lang="en-GB" sz="1050" u="none" strike="noStrike" dirty="0">
                          <a:effectLst/>
                          <a:latin typeface="Arial" panose="020B0604020202020204" pitchFamily="34" charset="0"/>
                          <a:cs typeface="Arial" panose="020B0604020202020204" pitchFamily="34" charset="0"/>
                        </a:rPr>
                        <a:t>: Percentage of all health boards in attendance at each lecture</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70% of health boards attending each lecture</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i="0" u="none" strike="noStrike" dirty="0">
                          <a:solidFill>
                            <a:srgbClr val="000000"/>
                          </a:solidFill>
                          <a:effectLst/>
                          <a:latin typeface="Arial" panose="020B0604020202020204" pitchFamily="34" charset="0"/>
                          <a:cs typeface="Arial" panose="020B0604020202020204" pitchFamily="34" charset="0"/>
                        </a:rPr>
                        <a:t>92%</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0" i="0" u="none" strike="noStrike" dirty="0">
                          <a:solidFill>
                            <a:srgbClr val="000000"/>
                          </a:solidFill>
                          <a:effectLst/>
                          <a:latin typeface="Arial" panose="020B0604020202020204" pitchFamily="34" charset="0"/>
                          <a:cs typeface="Arial" panose="020B0604020202020204" pitchFamily="34" charset="0"/>
                        </a:rPr>
                        <a:t>Lecture series yet to be held- value is based on registrations.</a:t>
                      </a: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extLst>
                  <a:ext uri="{0D108BD9-81ED-4DB2-BD59-A6C34878D82A}">
                    <a16:rowId xmlns:a16="http://schemas.microsoft.com/office/drawing/2014/main" val="3278773998"/>
                  </a:ext>
                </a:extLst>
              </a:tr>
              <a:tr h="891320">
                <a:tc>
                  <a:txBody>
                    <a:bodyPr/>
                    <a:lstStyle/>
                    <a:p>
                      <a:pPr algn="l" fontAlgn="ctr"/>
                      <a:r>
                        <a:rPr lang="en-GB" sz="1050" b="1" u="none" strike="noStrike" dirty="0">
                          <a:effectLst/>
                          <a:latin typeface="Arial" panose="020B0604020202020204" pitchFamily="34" charset="0"/>
                          <a:cs typeface="Arial" panose="020B0604020202020204" pitchFamily="34" charset="0"/>
                        </a:rPr>
                        <a:t>Impact</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Stakeholder satisfaction</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Demonstrate impact, value and effectiveness of network to stakeholders </a:t>
                      </a:r>
                      <a:endParaRPr lang="en-GB" sz="105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b="1" u="none" strike="noStrike" dirty="0">
                          <a:effectLst/>
                          <a:latin typeface="Arial" panose="020B0604020202020204" pitchFamily="34" charset="0"/>
                          <a:cs typeface="Arial" panose="020B0604020202020204" pitchFamily="34" charset="0"/>
                        </a:rPr>
                        <a:t>Reporting frequency</a:t>
                      </a:r>
                      <a:r>
                        <a:rPr lang="en-GB" sz="1050" u="none" strike="noStrike" dirty="0">
                          <a:effectLst/>
                          <a:latin typeface="Arial" panose="020B0604020202020204" pitchFamily="34" charset="0"/>
                          <a:cs typeface="Arial" panose="020B0604020202020204" pitchFamily="34" charset="0"/>
                        </a:rPr>
                        <a:t>: Annual</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Source</a:t>
                      </a:r>
                      <a:r>
                        <a:rPr lang="en-GB" sz="1050" u="none" strike="noStrike" dirty="0">
                          <a:effectLst/>
                          <a:latin typeface="Arial" panose="020B0604020202020204" pitchFamily="34" charset="0"/>
                          <a:cs typeface="Arial" panose="020B0604020202020204" pitchFamily="34" charset="0"/>
                        </a:rPr>
                        <a:t>: Stakeholder survey</a:t>
                      </a:r>
                      <a:br>
                        <a:rPr lang="en-GB" sz="1050" u="none" strike="noStrike" dirty="0">
                          <a:effectLst/>
                          <a:latin typeface="Arial" panose="020B0604020202020204" pitchFamily="34" charset="0"/>
                          <a:cs typeface="Arial" panose="020B0604020202020204" pitchFamily="34" charset="0"/>
                        </a:rPr>
                      </a:br>
                      <a:r>
                        <a:rPr lang="en-GB" sz="1050" b="1" u="none" strike="noStrike" dirty="0">
                          <a:effectLst/>
                          <a:latin typeface="Arial" panose="020B0604020202020204" pitchFamily="34" charset="0"/>
                          <a:cs typeface="Arial" panose="020B0604020202020204" pitchFamily="34" charset="0"/>
                        </a:rPr>
                        <a:t>Measure</a:t>
                      </a:r>
                      <a:r>
                        <a:rPr lang="en-GB" sz="1050" u="none" strike="noStrike" dirty="0">
                          <a:effectLst/>
                          <a:latin typeface="Arial" panose="020B0604020202020204" pitchFamily="34" charset="0"/>
                          <a:cs typeface="Arial" panose="020B0604020202020204" pitchFamily="34" charset="0"/>
                        </a:rPr>
                        <a:t>: Percentage of scoring ‘agree’ or ‘strongly agree’ for Network Purpose questions in Stakeholder survey.</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50" u="none" strike="noStrike" dirty="0">
                          <a:effectLst/>
                          <a:latin typeface="Arial" panose="020B0604020202020204" pitchFamily="34" charset="0"/>
                          <a:cs typeface="Arial" panose="020B0604020202020204" pitchFamily="34" charset="0"/>
                        </a:rPr>
                        <a:t>80%</a:t>
                      </a:r>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00" b="1" i="0" u="none" strike="noStrike" dirty="0">
                          <a:solidFill>
                            <a:srgbClr val="000000"/>
                          </a:solidFill>
                          <a:effectLst/>
                          <a:latin typeface="Arial" panose="020B0604020202020204" pitchFamily="34" charset="0"/>
                          <a:cs typeface="Arial" panose="020B0604020202020204" pitchFamily="34" charset="0"/>
                        </a:rPr>
                        <a:t>Data unavailable for FY2024/25</a:t>
                      </a:r>
                    </a:p>
                  </a:txBody>
                  <a:tcPr marL="72000" marR="72000" marT="3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Stakeholder survey postponed due to Scottish Government national network review</a:t>
                      </a:r>
                    </a:p>
                  </a:txBody>
                  <a:tcPr marL="72000" marR="72000" marT="3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4F9"/>
                    </a:solidFill>
                  </a:tcPr>
                </a:tc>
                <a:extLst>
                  <a:ext uri="{0D108BD9-81ED-4DB2-BD59-A6C34878D82A}">
                    <a16:rowId xmlns:a16="http://schemas.microsoft.com/office/drawing/2014/main" val="342160901"/>
                  </a:ext>
                </a:extLst>
              </a:tr>
            </a:tbl>
          </a:graphicData>
        </a:graphic>
      </p:graphicFrame>
    </p:spTree>
    <p:extLst>
      <p:ext uri="{BB962C8B-B14F-4D97-AF65-F5344CB8AC3E}">
        <p14:creationId xmlns:p14="http://schemas.microsoft.com/office/powerpoint/2010/main" val="398163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31933" y="-255935"/>
            <a:ext cx="12286453" cy="4742769"/>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1332494" y="4003669"/>
            <a:ext cx="8083455" cy="1054841"/>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lnSpc>
                <a:spcPct val="185000"/>
              </a:lnSpc>
              <a:buClr>
                <a:srgbClr val="44546A"/>
              </a:buClr>
            </a:pPr>
            <a:r>
              <a:rPr lang="en-US" sz="2000" dirty="0">
                <a:latin typeface="Arial" panose="020B0604020202020204" pitchFamily="34" charset="0"/>
                <a:cs typeface="Arial" panose="020B0604020202020204" pitchFamily="34" charset="0"/>
              </a:rPr>
              <a:t>For more information about SABIN visit </a:t>
            </a:r>
            <a:r>
              <a:rPr lang="en-US" sz="2000" dirty="0">
                <a:solidFill>
                  <a:schemeClr val="accent1">
                    <a:lumMod val="50000"/>
                  </a:schemeClr>
                </a:solidFill>
                <a:latin typeface="Arial" panose="020B0604020202020204" pitchFamily="34" charset="0"/>
                <a:cs typeface="Arial" panose="020B0604020202020204" pitchFamily="34" charset="0"/>
                <a:hlinkClick r:id="rId4"/>
              </a:rPr>
              <a:t>www.nn.nhs.scot/sabin</a:t>
            </a:r>
            <a:r>
              <a:rPr lang="en-US" sz="2000" dirty="0">
                <a:solidFill>
                  <a:schemeClr val="accent1">
                    <a:lumMod val="50000"/>
                  </a:schemeClr>
                </a:solidFill>
                <a:latin typeface="Arial" panose="020B0604020202020204" pitchFamily="34" charset="0"/>
                <a:cs typeface="Arial" panose="020B0604020202020204" pitchFamily="34" charset="0"/>
              </a:rPr>
              <a:t> </a:t>
            </a:r>
            <a:br>
              <a:rPr lang="en-US" sz="2000" dirty="0">
                <a:solidFill>
                  <a:schemeClr val="accent1">
                    <a:lumMod val="50000"/>
                  </a:schemeClr>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Contact SABIN directly on </a:t>
            </a:r>
            <a:r>
              <a:rPr lang="en-US" sz="2000" dirty="0" err="1">
                <a:solidFill>
                  <a:schemeClr val="accent1">
                    <a:lumMod val="50000"/>
                  </a:schemeClr>
                </a:solidFill>
                <a:latin typeface="Arial" panose="020B0604020202020204" pitchFamily="34" charset="0"/>
                <a:cs typeface="Arial" panose="020B0604020202020204" pitchFamily="34" charset="0"/>
                <a:hlinkClick r:id="rId5"/>
              </a:rPr>
              <a:t>nss.sabin@nhs.scot</a:t>
            </a:r>
            <a:r>
              <a:rPr lang="en-US" sz="2000" dirty="0">
                <a:solidFill>
                  <a:schemeClr val="accent1">
                    <a:lumMod val="50000"/>
                  </a:schemeClr>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5BEB8DCA-AB31-4767-9906-12EF1A7F7819}"/>
              </a:ext>
            </a:extLst>
          </p:cNvPr>
          <p:cNvPicPr>
            <a:picLocks noChangeAspect="1"/>
          </p:cNvPicPr>
          <p:nvPr/>
        </p:nvPicPr>
        <p:blipFill>
          <a:blip r:embed="rId6"/>
          <a:stretch>
            <a:fillRect/>
          </a:stretch>
        </p:blipFill>
        <p:spPr>
          <a:xfrm>
            <a:off x="619285" y="4032760"/>
            <a:ext cx="636885" cy="1197561"/>
          </a:xfrm>
          <a:prstGeom prst="rect">
            <a:avLst/>
          </a:prstGeom>
        </p:spPr>
      </p:pic>
    </p:spTree>
    <p:extLst>
      <p:ext uri="{BB962C8B-B14F-4D97-AF65-F5344CB8AC3E}">
        <p14:creationId xmlns:p14="http://schemas.microsoft.com/office/powerpoint/2010/main" val="354213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a:ea typeface="Source Sans Pro"/>
                <a:cs typeface="Segoe UI"/>
              </a:rPr>
              <a:t>Maternity </a:t>
            </a:r>
            <a:r>
              <a:rPr lang="en-GB" sz="1200" dirty="0" err="1">
                <a:solidFill>
                  <a:schemeClr val="bg1"/>
                </a:solidFill>
                <a:latin typeface="Segoe UI"/>
                <a:ea typeface="Source Sans Pro"/>
                <a:cs typeface="Segoe UI"/>
              </a:rPr>
              <a:t>Prioritie</a:t>
            </a:r>
            <a:endParaRPr lang="en-GB" sz="1200" dirty="0" err="1">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8" y="3837217"/>
            <a:ext cx="2428074"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Contents</a:t>
            </a:r>
          </a:p>
        </p:txBody>
      </p:sp>
      <p:sp>
        <p:nvSpPr>
          <p:cNvPr id="4" name="TextBox 3">
            <a:extLst>
              <a:ext uri="{FF2B5EF4-FFF2-40B4-BE49-F238E27FC236}">
                <a16:creationId xmlns:a16="http://schemas.microsoft.com/office/drawing/2014/main" id="{4630EDEA-3B8A-7618-FBD2-F1843E99D972}"/>
              </a:ext>
            </a:extLst>
          </p:cNvPr>
          <p:cNvSpPr txBox="1"/>
          <p:nvPr/>
        </p:nvSpPr>
        <p:spPr>
          <a:xfrm>
            <a:off x="4951834" y="3921073"/>
            <a:ext cx="6356448" cy="1862048"/>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600"/>
              </a:spcAft>
              <a:buClr>
                <a:srgbClr val="44546A"/>
              </a:buClr>
            </a:pPr>
            <a:r>
              <a:rPr lang="en-US" sz="1600" b="1" dirty="0">
                <a:solidFill>
                  <a:schemeClr val="accent1">
                    <a:lumMod val="75000"/>
                  </a:schemeClr>
                </a:solidFill>
                <a:latin typeface="Arial"/>
                <a:cs typeface="Arial"/>
              </a:rPr>
              <a:t>Network governance			3</a:t>
            </a:r>
            <a:endParaRPr lang="en-US" sz="1600" dirty="0">
              <a:solidFill>
                <a:schemeClr val="accent1">
                  <a:lumMod val="75000"/>
                </a:schemeClr>
              </a:solidFill>
              <a:latin typeface="Arial"/>
              <a:cs typeface="Arial"/>
            </a:endParaRPr>
          </a:p>
          <a:p>
            <a:pPr defTabSz="914446">
              <a:spcAft>
                <a:spcPts val="600"/>
              </a:spcAft>
              <a:buClr>
                <a:srgbClr val="44546A"/>
              </a:buClr>
            </a:pPr>
            <a:r>
              <a:rPr lang="en-US" sz="1600" b="1" dirty="0">
                <a:solidFill>
                  <a:schemeClr val="accent1">
                    <a:lumMod val="75000"/>
                  </a:schemeClr>
                </a:solidFill>
                <a:latin typeface="Arial"/>
                <a:cs typeface="Arial"/>
              </a:rPr>
              <a:t>Progress against SABIN workplan		4</a:t>
            </a:r>
            <a:endParaRPr lang="en-US" sz="1600" dirty="0">
              <a:solidFill>
                <a:schemeClr val="accent1">
                  <a:lumMod val="75000"/>
                </a:schemeClr>
              </a:solidFill>
              <a:latin typeface="Arial"/>
              <a:cs typeface="Arial"/>
            </a:endParaRPr>
          </a:p>
          <a:p>
            <a:pPr defTabSz="914446">
              <a:spcAft>
                <a:spcPts val="600"/>
              </a:spcAft>
              <a:buClr>
                <a:srgbClr val="44546A"/>
              </a:buClr>
            </a:pPr>
            <a:r>
              <a:rPr lang="en-US" sz="1600" b="1" dirty="0">
                <a:solidFill>
                  <a:schemeClr val="accent1">
                    <a:lumMod val="75000"/>
                  </a:schemeClr>
                </a:solidFill>
                <a:latin typeface="Arial" panose="020B0604020202020204" pitchFamily="34" charset="0"/>
                <a:cs typeface="Arial" panose="020B0604020202020204" pitchFamily="34" charset="0"/>
              </a:rPr>
              <a:t>Education and engagement			</a:t>
            </a:r>
            <a:r>
              <a:rPr lang="en-US" sz="1600" dirty="0">
                <a:solidFill>
                  <a:schemeClr val="accent1">
                    <a:lumMod val="75000"/>
                  </a:schemeClr>
                </a:solidFill>
                <a:latin typeface="Arial" panose="020B0604020202020204" pitchFamily="34" charset="0"/>
                <a:cs typeface="Arial" panose="020B0604020202020204" pitchFamily="34" charset="0"/>
              </a:rPr>
              <a:t>8</a:t>
            </a:r>
          </a:p>
          <a:p>
            <a:pPr defTabSz="914446">
              <a:spcAft>
                <a:spcPts val="600"/>
              </a:spcAft>
              <a:buClr>
                <a:srgbClr val="44546A"/>
              </a:buClr>
            </a:pPr>
            <a:r>
              <a:rPr lang="en-US" sz="1600" b="1" dirty="0">
                <a:solidFill>
                  <a:schemeClr val="accent1">
                    <a:lumMod val="75000"/>
                  </a:schemeClr>
                </a:solidFill>
                <a:latin typeface="Arial"/>
                <a:cs typeface="Arial"/>
              </a:rPr>
              <a:t>Finance					</a:t>
            </a:r>
            <a:r>
              <a:rPr lang="en-US" sz="1600" dirty="0">
                <a:solidFill>
                  <a:schemeClr val="accent1">
                    <a:lumMod val="75000"/>
                  </a:schemeClr>
                </a:solidFill>
                <a:latin typeface="Arial"/>
                <a:cs typeface="Arial"/>
              </a:rPr>
              <a:t>13</a:t>
            </a:r>
            <a:endParaRPr lang="en-US" sz="1600" dirty="0">
              <a:solidFill>
                <a:schemeClr val="accent1">
                  <a:lumMod val="75000"/>
                </a:schemeClr>
              </a:solidFill>
              <a:latin typeface="Arial" panose="020B0604020202020204" pitchFamily="34" charset="0"/>
              <a:cs typeface="Arial" panose="020B0604020202020204" pitchFamily="34" charset="0"/>
            </a:endParaRPr>
          </a:p>
          <a:p>
            <a:pPr defTabSz="914446">
              <a:spcAft>
                <a:spcPts val="600"/>
              </a:spcAft>
              <a:buClr>
                <a:srgbClr val="44546A"/>
              </a:buClr>
            </a:pPr>
            <a:r>
              <a:rPr lang="en-US" sz="1600" b="1" dirty="0">
                <a:solidFill>
                  <a:schemeClr val="accent1">
                    <a:lumMod val="75000"/>
                  </a:schemeClr>
                </a:solidFill>
                <a:latin typeface="Arial"/>
                <a:cs typeface="Arial"/>
              </a:rPr>
              <a:t>Workplan for 2025/26			</a:t>
            </a:r>
            <a:r>
              <a:rPr lang="en-US" sz="1600" dirty="0">
                <a:solidFill>
                  <a:schemeClr val="accent1">
                    <a:lumMod val="75000"/>
                  </a:schemeClr>
                </a:solidFill>
                <a:latin typeface="Arial"/>
                <a:cs typeface="Arial"/>
              </a:rPr>
              <a:t>14</a:t>
            </a:r>
            <a:endParaRPr lang="en-US" sz="1600" dirty="0">
              <a:solidFill>
                <a:schemeClr val="accent1">
                  <a:lumMod val="75000"/>
                </a:schemeClr>
              </a:solidFill>
              <a:latin typeface="Arial" panose="020B0604020202020204" pitchFamily="34" charset="0"/>
              <a:cs typeface="Arial" panose="020B0604020202020204" pitchFamily="34" charset="0"/>
            </a:endParaRPr>
          </a:p>
          <a:p>
            <a:pPr defTabSz="914446">
              <a:spcAft>
                <a:spcPts val="600"/>
              </a:spcAft>
              <a:buClr>
                <a:srgbClr val="44546A"/>
              </a:buClr>
            </a:pPr>
            <a:r>
              <a:rPr lang="en-US" sz="1600" b="1" dirty="0">
                <a:solidFill>
                  <a:schemeClr val="accent1">
                    <a:lumMod val="75000"/>
                  </a:schemeClr>
                </a:solidFill>
                <a:latin typeface="Arial"/>
                <a:cs typeface="Arial"/>
              </a:rPr>
              <a:t>Key Performance Indicators (KPIs)		</a:t>
            </a:r>
            <a:r>
              <a:rPr lang="en-US" sz="1600" dirty="0">
                <a:solidFill>
                  <a:schemeClr val="accent1">
                    <a:lumMod val="75000"/>
                  </a:schemeClr>
                </a:solidFill>
                <a:latin typeface="Arial"/>
                <a:cs typeface="Arial"/>
              </a:rPr>
              <a:t>16</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51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3" name="Picture 2" descr="A picture containing outdoor object&#10;&#10;Description automatically generated">
            <a:extLst>
              <a:ext uri="{FF2B5EF4-FFF2-40B4-BE49-F238E27FC236}">
                <a16:creationId xmlns:a16="http://schemas.microsoft.com/office/drawing/2014/main" id="{CF5FB8F7-ADB0-229B-779C-DC5D01E3E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41"/>
          <a:stretch/>
        </p:blipFill>
        <p:spPr>
          <a:xfrm>
            <a:off x="9200838" y="-53654"/>
            <a:ext cx="2991162" cy="7050802"/>
          </a:xfrm>
          <a:prstGeom prst="rect">
            <a:avLst/>
          </a:prstGeom>
        </p:spPr>
      </p:pic>
      <p:sp>
        <p:nvSpPr>
          <p:cNvPr id="5" name="TextBox 4">
            <a:extLst>
              <a:ext uri="{FF2B5EF4-FFF2-40B4-BE49-F238E27FC236}">
                <a16:creationId xmlns:a16="http://schemas.microsoft.com/office/drawing/2014/main" id="{73D60606-E667-2670-79E2-D9BF27125416}"/>
              </a:ext>
            </a:extLst>
          </p:cNvPr>
          <p:cNvSpPr txBox="1"/>
          <p:nvPr/>
        </p:nvSpPr>
        <p:spPr>
          <a:xfrm>
            <a:off x="742888" y="604921"/>
            <a:ext cx="3822064"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Network governance</a:t>
            </a:r>
          </a:p>
        </p:txBody>
      </p:sp>
      <p:grpSp>
        <p:nvGrpSpPr>
          <p:cNvPr id="7" name="Group 6">
            <a:extLst>
              <a:ext uri="{FF2B5EF4-FFF2-40B4-BE49-F238E27FC236}">
                <a16:creationId xmlns:a16="http://schemas.microsoft.com/office/drawing/2014/main" id="{5F277FF8-FC06-C9DF-B008-C3705F817AC8}"/>
              </a:ext>
            </a:extLst>
          </p:cNvPr>
          <p:cNvGrpSpPr/>
          <p:nvPr/>
        </p:nvGrpSpPr>
        <p:grpSpPr>
          <a:xfrm>
            <a:off x="5774831" y="1213422"/>
            <a:ext cx="3638106" cy="4848427"/>
            <a:chOff x="7830637" y="504020"/>
            <a:chExt cx="3363367" cy="4635246"/>
          </a:xfrm>
        </p:grpSpPr>
        <p:sp>
          <p:nvSpPr>
            <p:cNvPr id="8" name="TextBox 7">
              <a:extLst>
                <a:ext uri="{FF2B5EF4-FFF2-40B4-BE49-F238E27FC236}">
                  <a16:creationId xmlns:a16="http://schemas.microsoft.com/office/drawing/2014/main" id="{3094F16A-FF1D-EC55-355D-53F31B798682}"/>
                </a:ext>
              </a:extLst>
            </p:cNvPr>
            <p:cNvSpPr txBox="1"/>
            <p:nvPr/>
          </p:nvSpPr>
          <p:spPr>
            <a:xfrm>
              <a:off x="7861540" y="4881863"/>
              <a:ext cx="3332464" cy="257403"/>
            </a:xfrm>
            <a:prstGeom prst="rect">
              <a:avLst/>
            </a:prstGeom>
            <a:noFill/>
          </p:spPr>
          <p:txBody>
            <a:bodyPr wrap="square" lIns="0" rIns="0">
              <a:spAutoFit/>
            </a:bodyPr>
            <a:lstStyle/>
            <a:p>
              <a:pPr defTabSz="914446">
                <a:lnSpc>
                  <a:spcPct val="114000"/>
                </a:lnSpc>
                <a:spcAft>
                  <a:spcPts val="600"/>
                </a:spcAft>
                <a:buClr>
                  <a:srgbClr val="44546A"/>
                </a:buClr>
              </a:pPr>
              <a:r>
                <a:rPr lang="en-GB" sz="1100" b="1" dirty="0">
                  <a:solidFill>
                    <a:schemeClr val="tx1">
                      <a:lumMod val="75000"/>
                      <a:lumOff val="25000"/>
                    </a:schemeClr>
                  </a:solidFill>
                  <a:latin typeface="Arial" panose="020B0604020202020204" pitchFamily="34" charset="0"/>
                  <a:cs typeface="Arial" panose="020B0604020202020204" pitchFamily="34" charset="0"/>
                </a:rPr>
                <a:t>Governance structure of SABIN</a:t>
              </a:r>
              <a:endParaRPr lang="en-US" sz="11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A5437D4-1182-2B30-EA00-CF822CC3C6D7}"/>
                </a:ext>
              </a:extLst>
            </p:cNvPr>
            <p:cNvGrpSpPr/>
            <p:nvPr/>
          </p:nvGrpSpPr>
          <p:grpSpPr>
            <a:xfrm>
              <a:off x="7830637" y="504020"/>
              <a:ext cx="3363367" cy="4220581"/>
              <a:chOff x="8655762" y="410051"/>
              <a:chExt cx="3363367" cy="4220581"/>
            </a:xfrm>
          </p:grpSpPr>
          <p:grpSp>
            <p:nvGrpSpPr>
              <p:cNvPr id="10" name="Group 9">
                <a:extLst>
                  <a:ext uri="{FF2B5EF4-FFF2-40B4-BE49-F238E27FC236}">
                    <a16:creationId xmlns:a16="http://schemas.microsoft.com/office/drawing/2014/main" id="{C17D21F3-90FA-86D3-5213-D6DE3F2539CB}"/>
                  </a:ext>
                </a:extLst>
              </p:cNvPr>
              <p:cNvGrpSpPr/>
              <p:nvPr/>
            </p:nvGrpSpPr>
            <p:grpSpPr>
              <a:xfrm>
                <a:off x="8655762" y="4142983"/>
                <a:ext cx="1128194" cy="487649"/>
                <a:chOff x="8397920" y="3042892"/>
                <a:chExt cx="1128194" cy="487649"/>
              </a:xfrm>
            </p:grpSpPr>
            <p:sp>
              <p:nvSpPr>
                <p:cNvPr id="45" name="Rectangle: Rounded Corners 44">
                  <a:extLst>
                    <a:ext uri="{FF2B5EF4-FFF2-40B4-BE49-F238E27FC236}">
                      <a16:creationId xmlns:a16="http://schemas.microsoft.com/office/drawing/2014/main" id="{31CCB783-09F6-6975-5934-7B014C57FA74}"/>
                    </a:ext>
                  </a:extLst>
                </p:cNvPr>
                <p:cNvSpPr/>
                <p:nvPr/>
              </p:nvSpPr>
              <p:spPr>
                <a:xfrm>
                  <a:off x="8397920" y="3042892"/>
                  <a:ext cx="1128194" cy="487649"/>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E8214808-45A2-77E7-A1F2-A5031D342DE7}"/>
                    </a:ext>
                  </a:extLst>
                </p:cNvPr>
                <p:cNvSpPr txBox="1"/>
                <p:nvPr/>
              </p:nvSpPr>
              <p:spPr>
                <a:xfrm>
                  <a:off x="8479305" y="3071923"/>
                  <a:ext cx="994545" cy="441366"/>
                </a:xfrm>
                <a:prstGeom prst="rect">
                  <a:avLst/>
                </a:prstGeom>
                <a:noFill/>
              </p:spPr>
              <p:txBody>
                <a:bodyPr wrap="square" rtlCol="0">
                  <a:spAutoFit/>
                </a:bodyPr>
                <a:lstStyle/>
                <a:p>
                  <a:pPr algn="ctr"/>
                  <a:r>
                    <a:rPr lang="en-GB" sz="1200" dirty="0">
                      <a:latin typeface="Abadi" panose="020B0604020104020204" pitchFamily="34" charset="0"/>
                    </a:rPr>
                    <a:t>eLearning group</a:t>
                  </a:r>
                </a:p>
              </p:txBody>
            </p:sp>
          </p:grpSp>
          <p:grpSp>
            <p:nvGrpSpPr>
              <p:cNvPr id="11" name="Group 10">
                <a:extLst>
                  <a:ext uri="{FF2B5EF4-FFF2-40B4-BE49-F238E27FC236}">
                    <a16:creationId xmlns:a16="http://schemas.microsoft.com/office/drawing/2014/main" id="{415B3C49-B397-A818-9222-4E6CF8D50F2A}"/>
                  </a:ext>
                </a:extLst>
              </p:cNvPr>
              <p:cNvGrpSpPr/>
              <p:nvPr/>
            </p:nvGrpSpPr>
            <p:grpSpPr>
              <a:xfrm>
                <a:off x="9909975" y="4142744"/>
                <a:ext cx="1539699" cy="487650"/>
                <a:chOff x="9758327" y="3029184"/>
                <a:chExt cx="1539699" cy="487650"/>
              </a:xfrm>
            </p:grpSpPr>
            <p:sp>
              <p:nvSpPr>
                <p:cNvPr id="43" name="Rectangle: Rounded Corners 42">
                  <a:extLst>
                    <a:ext uri="{FF2B5EF4-FFF2-40B4-BE49-F238E27FC236}">
                      <a16:creationId xmlns:a16="http://schemas.microsoft.com/office/drawing/2014/main" id="{4614EB1F-2B6B-8560-45E8-763BA2A1D542}"/>
                    </a:ext>
                  </a:extLst>
                </p:cNvPr>
                <p:cNvSpPr/>
                <p:nvPr/>
              </p:nvSpPr>
              <p:spPr>
                <a:xfrm>
                  <a:off x="9758327" y="3029184"/>
                  <a:ext cx="1539699" cy="48765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5D6955F6-83E3-4CC4-EC80-1A1A9B6BCD58}"/>
                    </a:ext>
                  </a:extLst>
                </p:cNvPr>
                <p:cNvSpPr txBox="1"/>
                <p:nvPr/>
              </p:nvSpPr>
              <p:spPr>
                <a:xfrm>
                  <a:off x="9803872" y="3046579"/>
                  <a:ext cx="1462333" cy="441366"/>
                </a:xfrm>
                <a:prstGeom prst="rect">
                  <a:avLst/>
                </a:prstGeom>
                <a:noFill/>
              </p:spPr>
              <p:txBody>
                <a:bodyPr wrap="square" rtlCol="0">
                  <a:spAutoFit/>
                </a:bodyPr>
                <a:lstStyle/>
                <a:p>
                  <a:pPr algn="ctr"/>
                  <a:r>
                    <a:rPr lang="en-GB" sz="1200" dirty="0">
                      <a:latin typeface="Abadi" panose="020B0604020104020204" pitchFamily="34" charset="0"/>
                    </a:rPr>
                    <a:t>Disorders of Consciousness group</a:t>
                  </a:r>
                </a:p>
              </p:txBody>
            </p:sp>
          </p:grpSp>
          <p:grpSp>
            <p:nvGrpSpPr>
              <p:cNvPr id="14" name="Group 13">
                <a:extLst>
                  <a:ext uri="{FF2B5EF4-FFF2-40B4-BE49-F238E27FC236}">
                    <a16:creationId xmlns:a16="http://schemas.microsoft.com/office/drawing/2014/main" id="{69A9BF4F-9EBE-3A0F-84C3-BB7649F0031C}"/>
                  </a:ext>
                </a:extLst>
              </p:cNvPr>
              <p:cNvGrpSpPr/>
              <p:nvPr/>
            </p:nvGrpSpPr>
            <p:grpSpPr>
              <a:xfrm>
                <a:off x="8911652" y="410051"/>
                <a:ext cx="1914450" cy="3732829"/>
                <a:chOff x="8957526" y="538793"/>
                <a:chExt cx="1914450" cy="3732829"/>
              </a:xfrm>
            </p:grpSpPr>
            <p:grpSp>
              <p:nvGrpSpPr>
                <p:cNvPr id="19" name="Group 18">
                  <a:extLst>
                    <a:ext uri="{FF2B5EF4-FFF2-40B4-BE49-F238E27FC236}">
                      <a16:creationId xmlns:a16="http://schemas.microsoft.com/office/drawing/2014/main" id="{0738CD0C-CD60-4073-2C47-4608947E2C54}"/>
                    </a:ext>
                  </a:extLst>
                </p:cNvPr>
                <p:cNvGrpSpPr/>
                <p:nvPr/>
              </p:nvGrpSpPr>
              <p:grpSpPr>
                <a:xfrm>
                  <a:off x="8984905" y="538793"/>
                  <a:ext cx="1887071" cy="544355"/>
                  <a:chOff x="8636556" y="1343585"/>
                  <a:chExt cx="1887071" cy="544355"/>
                </a:xfrm>
              </p:grpSpPr>
              <p:sp>
                <p:nvSpPr>
                  <p:cNvPr id="41" name="Rectangle: Rounded Corners 40">
                    <a:extLst>
                      <a:ext uri="{FF2B5EF4-FFF2-40B4-BE49-F238E27FC236}">
                        <a16:creationId xmlns:a16="http://schemas.microsoft.com/office/drawing/2014/main" id="{3702859A-C17C-D053-D73A-5A5DD35AD7C3}"/>
                      </a:ext>
                    </a:extLst>
                  </p:cNvPr>
                  <p:cNvSpPr/>
                  <p:nvPr/>
                </p:nvSpPr>
                <p:spPr>
                  <a:xfrm>
                    <a:off x="8636556" y="1343585"/>
                    <a:ext cx="1887071" cy="544355"/>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a:extLst>
                      <a:ext uri="{FF2B5EF4-FFF2-40B4-BE49-F238E27FC236}">
                        <a16:creationId xmlns:a16="http://schemas.microsoft.com/office/drawing/2014/main" id="{6447A885-FE63-38EE-76F3-73AE3D75EE69}"/>
                      </a:ext>
                    </a:extLst>
                  </p:cNvPr>
                  <p:cNvPicPr>
                    <a:picLocks noChangeAspect="1"/>
                  </p:cNvPicPr>
                  <p:nvPr/>
                </p:nvPicPr>
                <p:blipFill>
                  <a:blip r:embed="rId4"/>
                  <a:stretch>
                    <a:fillRect/>
                  </a:stretch>
                </p:blipFill>
                <p:spPr>
                  <a:xfrm>
                    <a:off x="8821073" y="1475542"/>
                    <a:ext cx="1518036" cy="280440"/>
                  </a:xfrm>
                  <a:prstGeom prst="rect">
                    <a:avLst/>
                  </a:prstGeom>
                </p:spPr>
              </p:pic>
            </p:grpSp>
            <p:grpSp>
              <p:nvGrpSpPr>
                <p:cNvPr id="20" name="Group 19">
                  <a:extLst>
                    <a:ext uri="{FF2B5EF4-FFF2-40B4-BE49-F238E27FC236}">
                      <a16:creationId xmlns:a16="http://schemas.microsoft.com/office/drawing/2014/main" id="{B022E624-F75E-3A34-C365-985D38F86669}"/>
                    </a:ext>
                  </a:extLst>
                </p:cNvPr>
                <p:cNvGrpSpPr/>
                <p:nvPr/>
              </p:nvGrpSpPr>
              <p:grpSpPr>
                <a:xfrm>
                  <a:off x="8957526" y="3471835"/>
                  <a:ext cx="1887070" cy="306618"/>
                  <a:chOff x="8350328" y="2087188"/>
                  <a:chExt cx="1990525" cy="231290"/>
                </a:xfrm>
              </p:grpSpPr>
              <p:sp>
                <p:nvSpPr>
                  <p:cNvPr id="39" name="Rectangle: Rounded Corners 38">
                    <a:extLst>
                      <a:ext uri="{FF2B5EF4-FFF2-40B4-BE49-F238E27FC236}">
                        <a16:creationId xmlns:a16="http://schemas.microsoft.com/office/drawing/2014/main" id="{38048123-4270-4DC1-8D6D-8BF3895AF9BC}"/>
                      </a:ext>
                    </a:extLst>
                  </p:cNvPr>
                  <p:cNvSpPr/>
                  <p:nvPr/>
                </p:nvSpPr>
                <p:spPr>
                  <a:xfrm>
                    <a:off x="8350328" y="2087188"/>
                    <a:ext cx="1990525" cy="23129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C7FA49A1-55F2-5F1F-205F-CB60C9F9ECFA}"/>
                      </a:ext>
                    </a:extLst>
                  </p:cNvPr>
                  <p:cNvSpPr txBox="1"/>
                  <p:nvPr/>
                </p:nvSpPr>
                <p:spPr>
                  <a:xfrm>
                    <a:off x="8391320" y="2104844"/>
                    <a:ext cx="1909865" cy="199760"/>
                  </a:xfrm>
                  <a:prstGeom prst="rect">
                    <a:avLst/>
                  </a:prstGeom>
                  <a:noFill/>
                </p:spPr>
                <p:txBody>
                  <a:bodyPr wrap="square" rtlCol="0">
                    <a:spAutoFit/>
                  </a:bodyPr>
                  <a:lstStyle/>
                  <a:p>
                    <a:pPr algn="ctr"/>
                    <a:r>
                      <a:rPr lang="en-GB" sz="1200" dirty="0">
                        <a:latin typeface="Abadi" panose="020B0604020104020204" pitchFamily="34" charset="0"/>
                      </a:rPr>
                      <a:t>SABIN Steering Group</a:t>
                    </a:r>
                  </a:p>
                </p:txBody>
              </p:sp>
            </p:grpSp>
            <p:grpSp>
              <p:nvGrpSpPr>
                <p:cNvPr id="21" name="Group 20">
                  <a:extLst>
                    <a:ext uri="{FF2B5EF4-FFF2-40B4-BE49-F238E27FC236}">
                      <a16:creationId xmlns:a16="http://schemas.microsoft.com/office/drawing/2014/main" id="{B3957F00-682A-2EFC-19A7-C17C38E3214F}"/>
                    </a:ext>
                  </a:extLst>
                </p:cNvPr>
                <p:cNvGrpSpPr/>
                <p:nvPr/>
              </p:nvGrpSpPr>
              <p:grpSpPr>
                <a:xfrm>
                  <a:off x="9147378" y="2228095"/>
                  <a:ext cx="1539699" cy="541594"/>
                  <a:chOff x="8581965" y="1862818"/>
                  <a:chExt cx="1539699" cy="382361"/>
                </a:xfrm>
              </p:grpSpPr>
              <p:sp>
                <p:nvSpPr>
                  <p:cNvPr id="37" name="Rectangle: Rounded Corners 36">
                    <a:extLst>
                      <a:ext uri="{FF2B5EF4-FFF2-40B4-BE49-F238E27FC236}">
                        <a16:creationId xmlns:a16="http://schemas.microsoft.com/office/drawing/2014/main" id="{70CA465A-591E-C962-D1A8-E9472CE008DC}"/>
                      </a:ext>
                    </a:extLst>
                  </p:cNvPr>
                  <p:cNvSpPr/>
                  <p:nvPr/>
                </p:nvSpPr>
                <p:spPr>
                  <a:xfrm>
                    <a:off x="8581965" y="1862818"/>
                    <a:ext cx="1539699" cy="382361"/>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A0AD46F3-E1F4-F3A0-8E50-8206EEFDAFD3}"/>
                      </a:ext>
                    </a:extLst>
                  </p:cNvPr>
                  <p:cNvSpPr txBox="1"/>
                  <p:nvPr/>
                </p:nvSpPr>
                <p:spPr>
                  <a:xfrm>
                    <a:off x="8621977" y="1898452"/>
                    <a:ext cx="1459674" cy="311601"/>
                  </a:xfrm>
                  <a:prstGeom prst="rect">
                    <a:avLst/>
                  </a:prstGeom>
                  <a:noFill/>
                </p:spPr>
                <p:txBody>
                  <a:bodyPr wrap="square" rtlCol="0">
                    <a:spAutoFit/>
                  </a:bodyPr>
                  <a:lstStyle/>
                  <a:p>
                    <a:pPr algn="ctr"/>
                    <a:r>
                      <a:rPr lang="en-GB" sz="1200" dirty="0">
                        <a:latin typeface="Abadi" panose="020B0604020104020204" pitchFamily="34" charset="0"/>
                      </a:rPr>
                      <a:t>National Services Directorate</a:t>
                    </a:r>
                  </a:p>
                </p:txBody>
              </p:sp>
            </p:grpSp>
            <p:grpSp>
              <p:nvGrpSpPr>
                <p:cNvPr id="22" name="Group 21">
                  <a:extLst>
                    <a:ext uri="{FF2B5EF4-FFF2-40B4-BE49-F238E27FC236}">
                      <a16:creationId xmlns:a16="http://schemas.microsoft.com/office/drawing/2014/main" id="{3CCF8631-BB85-C80B-7A5A-F212A8F97AED}"/>
                    </a:ext>
                  </a:extLst>
                </p:cNvPr>
                <p:cNvGrpSpPr/>
                <p:nvPr/>
              </p:nvGrpSpPr>
              <p:grpSpPr>
                <a:xfrm>
                  <a:off x="9557372" y="1321437"/>
                  <a:ext cx="742138" cy="643038"/>
                  <a:chOff x="9557372" y="1321437"/>
                  <a:chExt cx="742138" cy="643038"/>
                </a:xfrm>
              </p:grpSpPr>
              <p:sp>
                <p:nvSpPr>
                  <p:cNvPr id="35" name="Rectangle: Rounded Corners 34">
                    <a:extLst>
                      <a:ext uri="{FF2B5EF4-FFF2-40B4-BE49-F238E27FC236}">
                        <a16:creationId xmlns:a16="http://schemas.microsoft.com/office/drawing/2014/main" id="{3007E56E-515B-B90B-1362-68A9C90C29BC}"/>
                      </a:ext>
                    </a:extLst>
                  </p:cNvPr>
                  <p:cNvSpPr/>
                  <p:nvPr/>
                </p:nvSpPr>
                <p:spPr>
                  <a:xfrm>
                    <a:off x="9557372" y="1321437"/>
                    <a:ext cx="742138" cy="643038"/>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descr="Logo, company name&#10;&#10;Description automatically generated">
                    <a:extLst>
                      <a:ext uri="{FF2B5EF4-FFF2-40B4-BE49-F238E27FC236}">
                        <a16:creationId xmlns:a16="http://schemas.microsoft.com/office/drawing/2014/main" id="{E86002DC-2437-886E-BE47-BCD1A997E5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6539" y="1411787"/>
                    <a:ext cx="448670" cy="464301"/>
                  </a:xfrm>
                  <a:prstGeom prst="rect">
                    <a:avLst/>
                  </a:prstGeom>
                </p:spPr>
              </p:pic>
            </p:grpSp>
            <p:cxnSp>
              <p:nvCxnSpPr>
                <p:cNvPr id="23" name="Straight Connector 22">
                  <a:extLst>
                    <a:ext uri="{FF2B5EF4-FFF2-40B4-BE49-F238E27FC236}">
                      <a16:creationId xmlns:a16="http://schemas.microsoft.com/office/drawing/2014/main" id="{93E0C34F-05C3-DACE-F681-96761F9B77E8}"/>
                    </a:ext>
                  </a:extLst>
                </p:cNvPr>
                <p:cNvCxnSpPr>
                  <a:cxnSpLocks/>
                </p:cNvCxnSpPr>
                <p:nvPr/>
              </p:nvCxnSpPr>
              <p:spPr>
                <a:xfrm rot="-60000" flipH="1">
                  <a:off x="9928441" y="1083148"/>
                  <a:ext cx="3593" cy="23828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C6ABFA-25C7-80C2-4DA8-9A5171C2B145}"/>
                    </a:ext>
                  </a:extLst>
                </p:cNvPr>
                <p:cNvCxnSpPr>
                  <a:cxnSpLocks/>
                </p:cNvCxnSpPr>
                <p:nvPr/>
              </p:nvCxnSpPr>
              <p:spPr>
                <a:xfrm rot="-120000" flipH="1">
                  <a:off x="9921070" y="1964475"/>
                  <a:ext cx="11213" cy="2636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349511-F5E1-D300-8C1D-F191A948E0DA}"/>
                    </a:ext>
                  </a:extLst>
                </p:cNvPr>
                <p:cNvCxnSpPr>
                  <a:cxnSpLocks/>
                </p:cNvCxnSpPr>
                <p:nvPr/>
              </p:nvCxnSpPr>
              <p:spPr>
                <a:xfrm rot="540000">
                  <a:off x="9880923" y="2779853"/>
                  <a:ext cx="104668" cy="684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70330B-2A79-67D2-22E0-56CFD8C2BBDA}"/>
                    </a:ext>
                  </a:extLst>
                </p:cNvPr>
                <p:cNvCxnSpPr>
                  <a:cxnSpLocks/>
                </p:cNvCxnSpPr>
                <p:nvPr/>
              </p:nvCxnSpPr>
              <p:spPr>
                <a:xfrm rot="-120000" flipH="1">
                  <a:off x="9119235" y="3965622"/>
                  <a:ext cx="11213" cy="306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8A7A5-988F-ED33-A928-2C29C7978C69}"/>
                    </a:ext>
                  </a:extLst>
                </p:cNvPr>
                <p:cNvCxnSpPr>
                  <a:cxnSpLocks/>
                </p:cNvCxnSpPr>
                <p:nvPr/>
              </p:nvCxnSpPr>
              <p:spPr>
                <a:xfrm rot="-120000" flipH="1">
                  <a:off x="10767565" y="3965621"/>
                  <a:ext cx="11213" cy="306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2609A8-E7B7-2EED-51D1-555178ECAF9D}"/>
                    </a:ext>
                  </a:extLst>
                </p:cNvPr>
                <p:cNvCxnSpPr>
                  <a:cxnSpLocks/>
                </p:cNvCxnSpPr>
                <p:nvPr/>
              </p:nvCxnSpPr>
              <p:spPr>
                <a:xfrm rot="240000">
                  <a:off x="9936029" y="3786035"/>
                  <a:ext cx="13052" cy="19448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F0A157-8C02-7409-23FF-53774B5D0E6F}"/>
                    </a:ext>
                  </a:extLst>
                </p:cNvPr>
                <p:cNvCxnSpPr>
                  <a:cxnSpLocks/>
                </p:cNvCxnSpPr>
                <p:nvPr/>
              </p:nvCxnSpPr>
              <p:spPr>
                <a:xfrm flipH="1">
                  <a:off x="9124839" y="3965517"/>
                  <a:ext cx="1646498" cy="1122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0FBA3DC-37C6-B496-267A-DCFB6058FE08}"/>
                  </a:ext>
                </a:extLst>
              </p:cNvPr>
              <p:cNvCxnSpPr>
                <a:cxnSpLocks/>
              </p:cNvCxnSpPr>
              <p:nvPr/>
            </p:nvCxnSpPr>
            <p:spPr>
              <a:xfrm rot="300000" flipV="1">
                <a:off x="9887977" y="2930054"/>
                <a:ext cx="753226" cy="6269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E72205C-83E9-36EC-3CCD-A3E0FD7B6317}"/>
                  </a:ext>
                </a:extLst>
              </p:cNvPr>
              <p:cNvSpPr/>
              <p:nvPr/>
            </p:nvSpPr>
            <p:spPr>
              <a:xfrm>
                <a:off x="10648868" y="2697084"/>
                <a:ext cx="1370261" cy="483528"/>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2A5F7F3-C570-A408-E3FD-5EB632F6B647}"/>
                  </a:ext>
                </a:extLst>
              </p:cNvPr>
              <p:cNvSpPr txBox="1"/>
              <p:nvPr/>
            </p:nvSpPr>
            <p:spPr>
              <a:xfrm>
                <a:off x="10693833" y="2752832"/>
                <a:ext cx="1309610" cy="411941"/>
              </a:xfrm>
              <a:prstGeom prst="rect">
                <a:avLst/>
              </a:prstGeom>
              <a:noFill/>
            </p:spPr>
            <p:txBody>
              <a:bodyPr wrap="square">
                <a:spAutoFit/>
              </a:bodyPr>
              <a:lstStyle/>
              <a:p>
                <a:pPr algn="ctr"/>
                <a:r>
                  <a:rPr lang="en-GB" sz="1100" dirty="0">
                    <a:latin typeface="Abadi" panose="020B0604020104020204" pitchFamily="34" charset="0"/>
                  </a:rPr>
                  <a:t>SABIN Programme team</a:t>
                </a:r>
              </a:p>
            </p:txBody>
          </p:sp>
        </p:grpSp>
      </p:grpSp>
      <p:sp>
        <p:nvSpPr>
          <p:cNvPr id="48" name="TextBox 47">
            <a:extLst>
              <a:ext uri="{FF2B5EF4-FFF2-40B4-BE49-F238E27FC236}">
                <a16:creationId xmlns:a16="http://schemas.microsoft.com/office/drawing/2014/main" id="{642D7180-287D-ED36-D917-8353E0440836}"/>
              </a:ext>
            </a:extLst>
          </p:cNvPr>
          <p:cNvSpPr txBox="1"/>
          <p:nvPr/>
        </p:nvSpPr>
        <p:spPr>
          <a:xfrm>
            <a:off x="674338" y="1182591"/>
            <a:ext cx="4651653" cy="4585871"/>
          </a:xfrm>
          <a:prstGeom prst="rect">
            <a:avLst/>
          </a:prstGeom>
          <a:noFill/>
        </p:spPr>
        <p:txBody>
          <a:bodyPr wrap="square">
            <a:spAutoFit/>
          </a:bodyPr>
          <a:lstStyle/>
          <a:p>
            <a:pPr defTabSz="914446">
              <a:spcAft>
                <a:spcPts val="1200"/>
              </a:spcAft>
              <a:buClr>
                <a:srgbClr val="44546A"/>
              </a:buClr>
            </a:pPr>
            <a:r>
              <a:rPr lang="en-GB" sz="1200" dirty="0">
                <a:latin typeface="Arial" panose="020B0604020202020204" pitchFamily="34" charset="0"/>
                <a:cs typeface="Arial" panose="020B0604020202020204" pitchFamily="34" charset="0"/>
              </a:rPr>
              <a:t>The Scottish Acquired Brain Injury Network is governed by its Steering Group.</a:t>
            </a:r>
          </a:p>
          <a:p>
            <a:pPr defTabSz="914446">
              <a:spcAft>
                <a:spcPts val="1200"/>
              </a:spcAft>
              <a:buClr>
                <a:srgbClr val="44546A"/>
              </a:buClr>
            </a:pPr>
            <a:r>
              <a:rPr lang="en-GB" sz="1200" dirty="0">
                <a:solidFill>
                  <a:schemeClr val="tx1">
                    <a:lumMod val="75000"/>
                    <a:lumOff val="25000"/>
                  </a:schemeClr>
                </a:solidFill>
                <a:latin typeface="Arial" panose="020B0604020202020204" pitchFamily="34" charset="0"/>
                <a:cs typeface="Arial" panose="020B0604020202020204" pitchFamily="34" charset="0"/>
              </a:rPr>
              <a:t>The Steering Group was chaired by Clinical Lead, </a:t>
            </a:r>
            <a:r>
              <a:rPr lang="en-GB" sz="1200" b="1" dirty="0">
                <a:solidFill>
                  <a:schemeClr val="tx1">
                    <a:lumMod val="75000"/>
                    <a:lumOff val="25000"/>
                  </a:schemeClr>
                </a:solidFill>
                <a:latin typeface="Arial" panose="020B0604020202020204" pitchFamily="34" charset="0"/>
                <a:cs typeface="Arial" panose="020B0604020202020204" pitchFamily="34" charset="0"/>
              </a:rPr>
              <a:t>Callum Kaye </a:t>
            </a:r>
            <a:r>
              <a:rPr lang="en-GB" sz="1200" dirty="0">
                <a:solidFill>
                  <a:schemeClr val="tx1">
                    <a:lumMod val="75000"/>
                    <a:lumOff val="25000"/>
                  </a:schemeClr>
                </a:solidFill>
                <a:latin typeface="Arial" panose="020B0604020202020204" pitchFamily="34" charset="0"/>
                <a:cs typeface="Arial" panose="020B0604020202020204" pitchFamily="34" charset="0"/>
              </a:rPr>
              <a:t>(Consultant in Anaesthesia &amp; Intensive Care Medicine, NHS Grampian) until his tenure ceased in March 2025.</a:t>
            </a:r>
            <a:r>
              <a:rPr lang="en-GB" sz="1200" b="1"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In October 2024 the Programme Team was joined by </a:t>
            </a:r>
            <a:r>
              <a:rPr lang="en-GB" sz="1200" b="1" dirty="0">
                <a:solidFill>
                  <a:schemeClr val="tx1">
                    <a:lumMod val="75000"/>
                    <a:lumOff val="25000"/>
                  </a:schemeClr>
                </a:solidFill>
                <a:latin typeface="Arial" panose="020B0604020202020204" pitchFamily="34" charset="0"/>
                <a:cs typeface="Arial" panose="020B0604020202020204" pitchFamily="34" charset="0"/>
              </a:rPr>
              <a:t>Luke Rush</a:t>
            </a:r>
            <a:r>
              <a:rPr lang="en-GB" sz="1200" dirty="0">
                <a:solidFill>
                  <a:schemeClr val="tx1">
                    <a:lumMod val="75000"/>
                    <a:lumOff val="25000"/>
                  </a:schemeClr>
                </a:solidFill>
                <a:latin typeface="Arial" panose="020B0604020202020204" pitchFamily="34" charset="0"/>
                <a:cs typeface="Arial" panose="020B0604020202020204" pitchFamily="34" charset="0"/>
              </a:rPr>
              <a:t>, Assistant Programme Manager and </a:t>
            </a:r>
            <a:r>
              <a:rPr lang="en-GB" sz="1200" b="1" dirty="0">
                <a:solidFill>
                  <a:schemeClr val="tx1">
                    <a:lumMod val="75000"/>
                    <a:lumOff val="25000"/>
                  </a:schemeClr>
                </a:solidFill>
                <a:latin typeface="Arial" panose="020B0604020202020204" pitchFamily="34" charset="0"/>
                <a:cs typeface="Arial" panose="020B0604020202020204" pitchFamily="34" charset="0"/>
              </a:rPr>
              <a:t>Mark McKeirnan</a:t>
            </a:r>
            <a:r>
              <a:rPr lang="en-GB" sz="1200" dirty="0">
                <a:solidFill>
                  <a:schemeClr val="tx1">
                    <a:lumMod val="75000"/>
                    <a:lumOff val="25000"/>
                  </a:schemeClr>
                </a:solidFill>
                <a:latin typeface="Arial" panose="020B0604020202020204" pitchFamily="34" charset="0"/>
                <a:cs typeface="Arial" panose="020B0604020202020204" pitchFamily="34" charset="0"/>
              </a:rPr>
              <a:t>, Programme Support Officer, who took over for Tolu Oyedepo.</a:t>
            </a:r>
          </a:p>
          <a:p>
            <a:pPr defTabSz="914446">
              <a:spcAft>
                <a:spcPts val="1200"/>
              </a:spcAft>
              <a:buClr>
                <a:srgbClr val="44546A"/>
              </a:buClr>
            </a:pPr>
            <a:r>
              <a:rPr lang="en-GB" sz="1200" dirty="0">
                <a:solidFill>
                  <a:schemeClr val="tx1">
                    <a:lumMod val="75000"/>
                    <a:lumOff val="25000"/>
                  </a:schemeClr>
                </a:solidFill>
                <a:latin typeface="Arial" panose="020B0604020202020204" pitchFamily="34" charset="0"/>
                <a:cs typeface="Arial" panose="020B0604020202020204" pitchFamily="34" charset="0"/>
              </a:rPr>
              <a:t>The SABIN Programme team consists of: </a:t>
            </a:r>
            <a:r>
              <a:rPr lang="en-GB" sz="1200" b="1" dirty="0">
                <a:solidFill>
                  <a:schemeClr val="tx1">
                    <a:lumMod val="75000"/>
                    <a:lumOff val="25000"/>
                  </a:schemeClr>
                </a:solidFill>
                <a:latin typeface="Arial" panose="020B0604020202020204" pitchFamily="34" charset="0"/>
                <a:cs typeface="Arial" panose="020B0604020202020204" pitchFamily="34" charset="0"/>
              </a:rPr>
              <a:t>Kirstin Thomson </a:t>
            </a:r>
            <a:r>
              <a:rPr lang="en-GB" sz="1200" dirty="0">
                <a:solidFill>
                  <a:schemeClr val="tx1">
                    <a:lumMod val="75000"/>
                    <a:lumOff val="25000"/>
                  </a:schemeClr>
                </a:solidFill>
                <a:latin typeface="Arial" panose="020B0604020202020204" pitchFamily="34" charset="0"/>
                <a:cs typeface="Arial" panose="020B0604020202020204" pitchFamily="34" charset="0"/>
              </a:rPr>
              <a:t>Programme Manager; Luke Rush, Assistant Programme Manager; and Mark McKeirnan, Programme Support Officer.</a:t>
            </a:r>
            <a:endParaRPr lang="en-GB" sz="1200" dirty="0">
              <a:latin typeface="Arial" panose="020B0604020202020204" pitchFamily="34" charset="0"/>
              <a:cs typeface="Arial" panose="020B0604020202020204" pitchFamily="34" charset="0"/>
            </a:endParaRPr>
          </a:p>
          <a:p>
            <a:pPr defTabSz="914446">
              <a:spcAft>
                <a:spcPts val="1200"/>
              </a:spcAft>
              <a:buClr>
                <a:srgbClr val="44546A"/>
              </a:buClr>
            </a:pPr>
            <a:r>
              <a:rPr lang="en-GB" sz="1200" dirty="0">
                <a:latin typeface="Arial" panose="020B0604020202020204" pitchFamily="34" charset="0"/>
                <a:cs typeface="Arial" panose="020B0604020202020204" pitchFamily="34" charset="0"/>
              </a:rPr>
              <a:t>The Disorders of Consciousness (</a:t>
            </a:r>
            <a:r>
              <a:rPr lang="en-GB" sz="1200" dirty="0" err="1">
                <a:latin typeface="Arial" panose="020B0604020202020204" pitchFamily="34" charset="0"/>
                <a:cs typeface="Arial" panose="020B0604020202020204" pitchFamily="34" charset="0"/>
              </a:rPr>
              <a:t>DoC</a:t>
            </a:r>
            <a:r>
              <a:rPr lang="en-GB" sz="1200" dirty="0">
                <a:latin typeface="Arial" panose="020B0604020202020204" pitchFamily="34" charset="0"/>
                <a:cs typeface="Arial" panose="020B0604020202020204" pitchFamily="34" charset="0"/>
              </a:rPr>
              <a:t>) special interest group </a:t>
            </a:r>
            <a:r>
              <a:rPr lang="en-GB" sz="1200" dirty="0">
                <a:effectLst/>
                <a:latin typeface="Arial" panose="020B0604020202020204" pitchFamily="34" charset="0"/>
                <a:ea typeface="Times New Roman" panose="02020603050405020304" pitchFamily="18" charset="0"/>
                <a:cs typeface="Arial" panose="020B0604020202020204" pitchFamily="34" charset="0"/>
              </a:rPr>
              <a:t>is chaired by Dr Blanca Poveda and Dr Alasdair FitzGerald. Each meeting focuses on a particular topic and allows participants to</a:t>
            </a:r>
            <a:r>
              <a:rPr lang="en-GB" sz="1200" dirty="0">
                <a:solidFill>
                  <a:schemeClr val="tx1"/>
                </a:solidFill>
                <a:latin typeface="Arial" panose="020B0604020202020204" pitchFamily="34" charset="0"/>
                <a:cs typeface="Arial" panose="020B0604020202020204" pitchFamily="34" charset="0"/>
              </a:rPr>
              <a:t> share learning and discuss best practice. It met four times in the last year.</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defTabSz="914446">
              <a:spcAft>
                <a:spcPts val="1200"/>
              </a:spcAft>
              <a:buClr>
                <a:srgbClr val="44546A"/>
              </a:buClr>
            </a:pPr>
            <a:r>
              <a:rPr lang="en-GB" sz="1200" dirty="0">
                <a:effectLst/>
                <a:latin typeface="Arial" panose="020B0604020202020204" pitchFamily="34" charset="0"/>
                <a:ea typeface="Calibri" panose="020F0502020204030204" pitchFamily="34" charset="0"/>
                <a:cs typeface="Arial" panose="020B0604020202020204" pitchFamily="34" charset="0"/>
              </a:rPr>
              <a:t>The eLearning su</a:t>
            </a:r>
            <a:r>
              <a:rPr lang="en-GB" sz="1200" dirty="0">
                <a:latin typeface="Arial" panose="020B0604020202020204" pitchFamily="34" charset="0"/>
                <a:ea typeface="Calibri" panose="020F0502020204030204" pitchFamily="34" charset="0"/>
                <a:cs typeface="Arial" panose="020B0604020202020204" pitchFamily="34" charset="0"/>
              </a:rPr>
              <a:t>bgroup oversees SABIN’s education activity and the redistribution of content from the historic ABI eLearning website. The group normally meets quarterly, and is chaired by Lorna Langrell, Associate Specialist in Rehabilitation Medicine, NHS Lothian.</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007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7" y="3837217"/>
            <a:ext cx="5415687"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Progress against SABIN workplan</a:t>
            </a:r>
          </a:p>
        </p:txBody>
      </p:sp>
    </p:spTree>
    <p:extLst>
      <p:ext uri="{BB962C8B-B14F-4D97-AF65-F5344CB8AC3E}">
        <p14:creationId xmlns:p14="http://schemas.microsoft.com/office/powerpoint/2010/main" val="293573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3" name="Rectangle 12">
            <a:extLst>
              <a:ext uri="{FF2B5EF4-FFF2-40B4-BE49-F238E27FC236}">
                <a16:creationId xmlns:a16="http://schemas.microsoft.com/office/drawing/2014/main" id="{039FD41B-26F9-AE73-7CBE-0AC888F01B75}"/>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10" name="Picture 9" descr="A picture containing outdoor object&#10;&#10;Description automatically generated">
            <a:extLst>
              <a:ext uri="{FF2B5EF4-FFF2-40B4-BE49-F238E27FC236}">
                <a16:creationId xmlns:a16="http://schemas.microsoft.com/office/drawing/2014/main" id="{15B0F27F-3410-91AC-5A28-E2C740F77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41"/>
          <a:stretch/>
        </p:blipFill>
        <p:spPr>
          <a:xfrm>
            <a:off x="9575588" y="-53654"/>
            <a:ext cx="2991162" cy="7050802"/>
          </a:xfrm>
          <a:prstGeom prst="rect">
            <a:avLst/>
          </a:prstGeom>
        </p:spPr>
      </p:pic>
      <p:pic>
        <p:nvPicPr>
          <p:cNvPr id="18" name="Picture 17" descr="A white icon with a check mark&#10;&#10;Description automatically generated with low confidence">
            <a:extLst>
              <a:ext uri="{FF2B5EF4-FFF2-40B4-BE49-F238E27FC236}">
                <a16:creationId xmlns:a16="http://schemas.microsoft.com/office/drawing/2014/main" id="{69A4EAD5-9E32-AEFC-5151-0B583AA788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625" y="468150"/>
            <a:ext cx="543558" cy="543558"/>
          </a:xfrm>
          <a:prstGeom prst="rect">
            <a:avLst/>
          </a:prstGeom>
        </p:spPr>
      </p:pic>
      <p:sp>
        <p:nvSpPr>
          <p:cNvPr id="43" name="Rectangle 42">
            <a:extLst>
              <a:ext uri="{FF2B5EF4-FFF2-40B4-BE49-F238E27FC236}">
                <a16:creationId xmlns:a16="http://schemas.microsoft.com/office/drawing/2014/main" id="{5AA5E3D0-E970-EA8C-7AB4-4F848103FDF7}"/>
              </a:ext>
            </a:extLst>
          </p:cNvPr>
          <p:cNvSpPr/>
          <p:nvPr/>
        </p:nvSpPr>
        <p:spPr>
          <a:xfrm>
            <a:off x="4459332" y="4485396"/>
            <a:ext cx="178760" cy="72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E0E7DC69-9505-0DE8-D7FD-FCB3AFB65201}"/>
              </a:ext>
            </a:extLst>
          </p:cNvPr>
          <p:cNvGrpSpPr/>
          <p:nvPr/>
        </p:nvGrpSpPr>
        <p:grpSpPr>
          <a:xfrm>
            <a:off x="167367" y="3739355"/>
            <a:ext cx="9876221" cy="531963"/>
            <a:chOff x="191447" y="4538034"/>
            <a:chExt cx="9876221" cy="531963"/>
          </a:xfrm>
        </p:grpSpPr>
        <p:sp>
          <p:nvSpPr>
            <p:cNvPr id="17" name="Rectangle: Rounded Corners 16">
              <a:extLst>
                <a:ext uri="{FF2B5EF4-FFF2-40B4-BE49-F238E27FC236}">
                  <a16:creationId xmlns:a16="http://schemas.microsoft.com/office/drawing/2014/main" id="{4CECA440-7B09-51A5-7217-AE4DC341E3E1}"/>
                </a:ext>
              </a:extLst>
            </p:cNvPr>
            <p:cNvSpPr/>
            <p:nvPr/>
          </p:nvSpPr>
          <p:spPr>
            <a:xfrm>
              <a:off x="191447" y="4538034"/>
              <a:ext cx="4136488" cy="53196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Deliverable and milestone</a:t>
              </a:r>
              <a:endParaRPr lang="en-GB" b="1" dirty="0">
                <a:latin typeface="Arial" panose="020B0604020202020204" pitchFamily="34" charset="0"/>
                <a:cs typeface="Arial" panose="020B0604020202020204" pitchFamily="34" charset="0"/>
              </a:endParaRPr>
            </a:p>
          </p:txBody>
        </p:sp>
        <p:pic>
          <p:nvPicPr>
            <p:cNvPr id="19" name="Picture 18" descr="A white icon with a check mark&#10;&#10;Description automatically generated with low confidence">
              <a:extLst>
                <a:ext uri="{FF2B5EF4-FFF2-40B4-BE49-F238E27FC236}">
                  <a16:creationId xmlns:a16="http://schemas.microsoft.com/office/drawing/2014/main" id="{8119163E-3702-CFC9-7511-AA6BBE17E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052" y="4569345"/>
              <a:ext cx="433297" cy="469339"/>
            </a:xfrm>
            <a:prstGeom prst="rect">
              <a:avLst/>
            </a:prstGeom>
          </p:spPr>
        </p:pic>
        <p:sp>
          <p:nvSpPr>
            <p:cNvPr id="20" name="Rectangle: Rounded Corners 19">
              <a:extLst>
                <a:ext uri="{FF2B5EF4-FFF2-40B4-BE49-F238E27FC236}">
                  <a16:creationId xmlns:a16="http://schemas.microsoft.com/office/drawing/2014/main" id="{B36B76F9-3BAD-C509-DB3C-93269D552586}"/>
                </a:ext>
              </a:extLst>
            </p:cNvPr>
            <p:cNvSpPr/>
            <p:nvPr/>
          </p:nvSpPr>
          <p:spPr>
            <a:xfrm>
              <a:off x="4402216" y="4538034"/>
              <a:ext cx="3414736" cy="531963"/>
            </a:xfrm>
            <a:prstGeom prst="roundRect">
              <a:avLst/>
            </a:prstGeom>
            <a:solidFill>
              <a:srgbClr val="FA9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Progress/ next steps</a:t>
              </a:r>
            </a:p>
          </p:txBody>
        </p:sp>
        <p:pic>
          <p:nvPicPr>
            <p:cNvPr id="21" name="Picture 20">
              <a:extLst>
                <a:ext uri="{FF2B5EF4-FFF2-40B4-BE49-F238E27FC236}">
                  <a16:creationId xmlns:a16="http://schemas.microsoft.com/office/drawing/2014/main" id="{8C7A304A-294C-FFA9-66FC-CB16852902F9}"/>
                </a:ext>
              </a:extLst>
            </p:cNvPr>
            <p:cNvPicPr>
              <a:picLocks noChangeAspect="1"/>
            </p:cNvPicPr>
            <p:nvPr/>
          </p:nvPicPr>
          <p:blipFill>
            <a:blip r:embed="rId5"/>
            <a:stretch>
              <a:fillRect/>
            </a:stretch>
          </p:blipFill>
          <p:spPr>
            <a:xfrm>
              <a:off x="7290763" y="4582398"/>
              <a:ext cx="414904" cy="431282"/>
            </a:xfrm>
            <a:prstGeom prst="rect">
              <a:avLst/>
            </a:prstGeom>
          </p:spPr>
        </p:pic>
        <p:sp>
          <p:nvSpPr>
            <p:cNvPr id="22" name="Rectangle: Rounded Corners 21">
              <a:extLst>
                <a:ext uri="{FF2B5EF4-FFF2-40B4-BE49-F238E27FC236}">
                  <a16:creationId xmlns:a16="http://schemas.microsoft.com/office/drawing/2014/main" id="{5E26E6F0-B2CC-3201-B08E-859F1A986F86}"/>
                </a:ext>
              </a:extLst>
            </p:cNvPr>
            <p:cNvSpPr/>
            <p:nvPr/>
          </p:nvSpPr>
          <p:spPr>
            <a:xfrm>
              <a:off x="7895598" y="4538034"/>
              <a:ext cx="2172070" cy="531963"/>
            </a:xfrm>
            <a:prstGeom prst="roundRect">
              <a:avLst/>
            </a:prstGeom>
            <a:solidFill>
              <a:srgbClr val="59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Benefits</a:t>
              </a:r>
              <a:endParaRPr lang="en-GB" b="1" dirty="0">
                <a:latin typeface="Arial" panose="020B0604020202020204" pitchFamily="34" charset="0"/>
                <a:cs typeface="Arial" panose="020B0604020202020204" pitchFamily="34" charset="0"/>
              </a:endParaRPr>
            </a:p>
          </p:txBody>
        </p:sp>
        <p:pic>
          <p:nvPicPr>
            <p:cNvPr id="23" name="Picture 22" descr="A white heart in a hand&#10;&#10;Description automatically generated with low confidence">
              <a:extLst>
                <a:ext uri="{FF2B5EF4-FFF2-40B4-BE49-F238E27FC236}">
                  <a16:creationId xmlns:a16="http://schemas.microsoft.com/office/drawing/2014/main" id="{42755318-6C19-F4DB-1FCF-E14A10CFDA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898" y="4608682"/>
              <a:ext cx="412649" cy="412649"/>
            </a:xfrm>
            <a:prstGeom prst="rect">
              <a:avLst/>
            </a:prstGeom>
          </p:spPr>
        </p:pic>
      </p:grpSp>
      <p:sp>
        <p:nvSpPr>
          <p:cNvPr id="35" name="Rectangle 34">
            <a:extLst>
              <a:ext uri="{FF2B5EF4-FFF2-40B4-BE49-F238E27FC236}">
                <a16:creationId xmlns:a16="http://schemas.microsoft.com/office/drawing/2014/main" id="{055048B8-C53D-403B-22FE-8ADB39383A48}"/>
              </a:ext>
            </a:extLst>
          </p:cNvPr>
          <p:cNvSpPr/>
          <p:nvPr/>
        </p:nvSpPr>
        <p:spPr>
          <a:xfrm>
            <a:off x="4459332" y="5545370"/>
            <a:ext cx="178760" cy="1044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Icon&#10;&#10;Description automatically generated">
            <a:extLst>
              <a:ext uri="{FF2B5EF4-FFF2-40B4-BE49-F238E27FC236}">
                <a16:creationId xmlns:a16="http://schemas.microsoft.com/office/drawing/2014/main" id="{D301053F-5759-CE70-B6E6-947151E206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953" y="407118"/>
            <a:ext cx="833407" cy="833407"/>
          </a:xfrm>
          <a:prstGeom prst="rect">
            <a:avLst/>
          </a:prstGeom>
        </p:spPr>
      </p:pic>
      <p:sp>
        <p:nvSpPr>
          <p:cNvPr id="38" name="TextBox 37">
            <a:extLst>
              <a:ext uri="{FF2B5EF4-FFF2-40B4-BE49-F238E27FC236}">
                <a16:creationId xmlns:a16="http://schemas.microsoft.com/office/drawing/2014/main" id="{0578C56B-3AE6-0F34-90EA-8227DE9431C2}"/>
              </a:ext>
            </a:extLst>
          </p:cNvPr>
          <p:cNvSpPr txBox="1"/>
          <p:nvPr/>
        </p:nvSpPr>
        <p:spPr>
          <a:xfrm>
            <a:off x="1323360" y="589354"/>
            <a:ext cx="5915635" cy="400110"/>
          </a:xfrm>
          <a:prstGeom prst="rect">
            <a:avLst/>
          </a:prstGeom>
          <a:noFill/>
        </p:spPr>
        <p:txBody>
          <a:bodyPr wrap="square" rtlCol="0">
            <a:spAutoFit/>
          </a:bodyPr>
          <a:lstStyle/>
          <a:p>
            <a:r>
              <a:rPr lang="en-GB" sz="2000" b="1" dirty="0">
                <a:solidFill>
                  <a:srgbClr val="2E75B6"/>
                </a:solidFill>
              </a:rPr>
              <a:t>Progress on the 2024/25 workplan</a:t>
            </a:r>
            <a:endParaRPr lang="en-GB" dirty="0">
              <a:solidFill>
                <a:srgbClr val="2E75B6"/>
              </a:solidFill>
            </a:endParaRPr>
          </a:p>
        </p:txBody>
      </p:sp>
      <p:sp>
        <p:nvSpPr>
          <p:cNvPr id="39" name="TextBox 38">
            <a:extLst>
              <a:ext uri="{FF2B5EF4-FFF2-40B4-BE49-F238E27FC236}">
                <a16:creationId xmlns:a16="http://schemas.microsoft.com/office/drawing/2014/main" id="{5FAB3E05-AB18-FA33-C57E-A1EACE5EBD8A}"/>
              </a:ext>
            </a:extLst>
          </p:cNvPr>
          <p:cNvSpPr txBox="1"/>
          <p:nvPr/>
        </p:nvSpPr>
        <p:spPr>
          <a:xfrm>
            <a:off x="552911" y="1320344"/>
            <a:ext cx="4560450" cy="2308324"/>
          </a:xfrm>
          <a:prstGeom prst="rect">
            <a:avLst/>
          </a:prstGeom>
          <a:noFill/>
        </p:spPr>
        <p:txBody>
          <a:bodyPr wrap="square">
            <a:spAutoFit/>
          </a:bodyPr>
          <a:lstStyle/>
          <a:p>
            <a:pPr>
              <a:buNone/>
            </a:pPr>
            <a:r>
              <a:rPr lang="en-GB" sz="1200" dirty="0">
                <a:effectLst/>
                <a:latin typeface="Arial" panose="020B0604020202020204" pitchFamily="34" charset="0"/>
                <a:cs typeface="Arial" panose="020B0604020202020204" pitchFamily="34" charset="0"/>
              </a:rPr>
              <a:t>SABIN outlined 10 activities in the Service Delivery Plan to focus on throughout the year. In this report each activity is given a RAG status based on its progress as indicated under the 'Progress/ next steps’.</a:t>
            </a:r>
          </a:p>
          <a:p>
            <a:pPr>
              <a:buNone/>
            </a:pPr>
            <a:r>
              <a:rPr lang="en-GB" sz="1200" dirty="0">
                <a:effectLst/>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In light of the ongoing Scottish Government review of national networks, planning has been adapted to focus on core priorities and ensure continuity of essential services. We await further guidance to inform future strategic development. This </a:t>
            </a:r>
            <a:r>
              <a:rPr lang="en-GB" sz="1200" dirty="0">
                <a:effectLst/>
                <a:latin typeface="Arial" panose="020B0604020202020204" pitchFamily="34" charset="0"/>
                <a:cs typeface="Arial" panose="020B0604020202020204" pitchFamily="34" charset="0"/>
              </a:rPr>
              <a:t>has resulted in a prioritisation of network activities; </a:t>
            </a:r>
            <a:r>
              <a:rPr lang="en-GB" sz="1200" dirty="0">
                <a:latin typeface="Arial" panose="020B0604020202020204" pitchFamily="34" charset="0"/>
                <a:cs typeface="Arial" panose="020B0604020202020204" pitchFamily="34" charset="0"/>
              </a:rPr>
              <a:t>a</a:t>
            </a:r>
            <a:r>
              <a:rPr lang="en-GB" sz="1200" dirty="0">
                <a:effectLst/>
                <a:latin typeface="Arial" panose="020B0604020202020204" pitchFamily="34" charset="0"/>
                <a:ea typeface="Calibri" panose="020F0502020204030204" pitchFamily="34" charset="0"/>
                <a:cs typeface="Arial" panose="020B0604020202020204" pitchFamily="34" charset="0"/>
              </a:rPr>
              <a:t> breakdown o</a:t>
            </a:r>
            <a:r>
              <a:rPr lang="en-GB" sz="1200" dirty="0">
                <a:latin typeface="Arial" panose="020B0604020202020204" pitchFamily="34" charset="0"/>
                <a:ea typeface="Calibri" panose="020F0502020204030204" pitchFamily="34" charset="0"/>
                <a:cs typeface="Arial" panose="020B0604020202020204" pitchFamily="34" charset="0"/>
              </a:rPr>
              <a:t>f each activity is below:</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defTabSz="914446">
              <a:spcAft>
                <a:spcPts val="1200"/>
              </a:spcAft>
              <a:buClr>
                <a:srgbClr val="44546A"/>
              </a:buCl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4" name="Chart 43">
            <a:extLst>
              <a:ext uri="{FF2B5EF4-FFF2-40B4-BE49-F238E27FC236}">
                <a16:creationId xmlns:a16="http://schemas.microsoft.com/office/drawing/2014/main" id="{B6981A70-8E05-88BC-F31C-526E911A962C}"/>
              </a:ext>
            </a:extLst>
          </p:cNvPr>
          <p:cNvGraphicFramePr>
            <a:graphicFrameLocks/>
          </p:cNvGraphicFramePr>
          <p:nvPr>
            <p:extLst>
              <p:ext uri="{D42A27DB-BD31-4B8C-83A1-F6EECF244321}">
                <p14:modId xmlns:p14="http://schemas.microsoft.com/office/powerpoint/2010/main" val="2411049847"/>
              </p:ext>
            </p:extLst>
          </p:nvPr>
        </p:nvGraphicFramePr>
        <p:xfrm>
          <a:off x="5136117" y="1320344"/>
          <a:ext cx="5443276" cy="207462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Table 35">
            <a:extLst>
              <a:ext uri="{FF2B5EF4-FFF2-40B4-BE49-F238E27FC236}">
                <a16:creationId xmlns:a16="http://schemas.microsoft.com/office/drawing/2014/main" id="{A39B27A6-09A6-AE4D-2998-3FF3983D2FE7}"/>
              </a:ext>
            </a:extLst>
          </p:cNvPr>
          <p:cNvGraphicFramePr>
            <a:graphicFrameLocks noGrp="1"/>
          </p:cNvGraphicFramePr>
          <p:nvPr>
            <p:extLst>
              <p:ext uri="{D42A27DB-BD31-4B8C-83A1-F6EECF244321}">
                <p14:modId xmlns:p14="http://schemas.microsoft.com/office/powerpoint/2010/main" val="1303652563"/>
              </p:ext>
            </p:extLst>
          </p:nvPr>
        </p:nvGraphicFramePr>
        <p:xfrm>
          <a:off x="185410" y="4341966"/>
          <a:ext cx="10111828" cy="2280438"/>
        </p:xfrm>
        <a:graphic>
          <a:graphicData uri="http://schemas.openxmlformats.org/drawingml/2006/table">
            <a:tbl>
              <a:tblPr firstRow="1" bandRow="1">
                <a:tableStyleId>{5C22544A-7EE6-4342-B048-85BDC9FD1C3A}</a:tableStyleId>
              </a:tblPr>
              <a:tblGrid>
                <a:gridCol w="1609271">
                  <a:extLst>
                    <a:ext uri="{9D8B030D-6E8A-4147-A177-3AD203B41FA5}">
                      <a16:colId xmlns:a16="http://schemas.microsoft.com/office/drawing/2014/main" val="3318130429"/>
                    </a:ext>
                  </a:extLst>
                </a:gridCol>
                <a:gridCol w="2552131">
                  <a:extLst>
                    <a:ext uri="{9D8B030D-6E8A-4147-A177-3AD203B41FA5}">
                      <a16:colId xmlns:a16="http://schemas.microsoft.com/office/drawing/2014/main" val="498485880"/>
                    </a:ext>
                  </a:extLst>
                </a:gridCol>
                <a:gridCol w="3422469">
                  <a:extLst>
                    <a:ext uri="{9D8B030D-6E8A-4147-A177-3AD203B41FA5}">
                      <a16:colId xmlns:a16="http://schemas.microsoft.com/office/drawing/2014/main" val="2122851773"/>
                    </a:ext>
                  </a:extLst>
                </a:gridCol>
                <a:gridCol w="2527957">
                  <a:extLst>
                    <a:ext uri="{9D8B030D-6E8A-4147-A177-3AD203B41FA5}">
                      <a16:colId xmlns:a16="http://schemas.microsoft.com/office/drawing/2014/main" val="4257883513"/>
                    </a:ext>
                  </a:extLst>
                </a:gridCol>
              </a:tblGrid>
              <a:tr h="1019984">
                <a:tc rowSpan="2">
                  <a:txBody>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Review of the SABIN network</a:t>
                      </a:r>
                      <a:endParaRPr lang="en-GB" sz="1200" dirty="0">
                        <a:latin typeface="Arial" panose="020B0604020202020204" pitchFamily="34" charset="0"/>
                        <a:cs typeface="Arial" panose="020B0604020202020204" pitchFamily="34" charset="0"/>
                      </a:endParaRPr>
                    </a:p>
                  </a:txBody>
                  <a:tcPr anchor="ctr">
                    <a:lnL w="12700" cmpd="sng">
                      <a:noFill/>
                    </a:lnL>
                    <a:lnR w="19050" cap="flat" cmpd="sng" algn="ctr">
                      <a:solidFill>
                        <a:srgbClr val="599AD5"/>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cs typeface="Arial" panose="020B0604020202020204" pitchFamily="34" charset="0"/>
                        </a:rPr>
                        <a:t>Hold a stakeholder engagement day in-person to discuss ABI in Scotland and current climate.</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2700" cmpd="sng">
                      <a:noFill/>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Achieved</a:t>
                      </a:r>
                      <a:r>
                        <a:rPr lang="en-GB" sz="1200"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SABIN held an in-person stakeholder engagement day in Q1 to discuss ABI in Scotland and the current climate. </a:t>
                      </a:r>
                      <a:endParaRPr lang="en-GB" sz="1200" b="0" dirty="0">
                        <a:latin typeface="Arial" panose="020B0604020202020204" pitchFamily="34" charset="0"/>
                        <a:cs typeface="Arial" panose="020B0604020202020204" pitchFamily="34" charset="0"/>
                      </a:endParaRP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2700" cmpd="sng">
                      <a:noFill/>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panose="020B0604020202020204" pitchFamily="34" charset="0"/>
                          <a:cs typeface="Arial" panose="020B0604020202020204" pitchFamily="34" charset="0"/>
                        </a:rPr>
                        <a:t>Improve cross-body working, promote knowledge sharing and be privy to developments in policy areas. </a:t>
                      </a:r>
                      <a:endParaRPr lang="en-GB" sz="1200" b="0" dirty="0">
                        <a:solidFill>
                          <a:schemeClr val="tx1"/>
                        </a:solidFill>
                      </a:endParaRPr>
                    </a:p>
                    <a:p>
                      <a:endParaRPr lang="en-GB" sz="1200" dirty="0">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059612"/>
                  </a:ext>
                </a:extLst>
              </a:tr>
              <a:tr h="1260454">
                <a:tc vMerge="1">
                  <a:txBody>
                    <a:bodyPr/>
                    <a:lstStyle/>
                    <a:p>
                      <a:endParaRPr dirty="0"/>
                    </a:p>
                  </a:txBody>
                  <a:tcPr>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Submit a report to NSD OMG on SABIN future.</a:t>
                      </a:r>
                      <a:endParaRPr lang="en-GB" sz="12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latin typeface="Arial" panose="020B0604020202020204" pitchFamily="34" charset="0"/>
                          <a:cs typeface="Arial" panose="020B0604020202020204" pitchFamily="34" charset="0"/>
                        </a:rPr>
                        <a:t>On hold: </a:t>
                      </a:r>
                      <a:r>
                        <a:rPr lang="en-GB" sz="1200" dirty="0">
                          <a:solidFill>
                            <a:schemeClr val="tx1"/>
                          </a:solidFill>
                          <a:latin typeface="Arial" panose="020B0604020202020204" pitchFamily="34" charset="0"/>
                          <a:cs typeface="Arial" panose="020B0604020202020204" pitchFamily="34" charset="0"/>
                        </a:rPr>
                        <a:t>A report was drafted for submission to NSD OMG. However, SABIN was </a:t>
                      </a:r>
                      <a:r>
                        <a:rPr lang="en-GB" sz="1200" dirty="0">
                          <a:latin typeface="Arial" panose="020B0604020202020204" pitchFamily="34" charset="0"/>
                          <a:cs typeface="Arial" panose="020B0604020202020204" pitchFamily="34" charset="0"/>
                        </a:rPr>
                        <a:t>advised to hold off submission of the report until the wider network recommendations were received from Scottish Government. </a:t>
                      </a: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200" dirty="0">
                        <a:latin typeface="Arial" panose="020B0604020202020204" pitchFamily="34" charset="0"/>
                        <a:cs typeface="Arial" panose="020B0604020202020204" pitchFamily="34" charset="0"/>
                      </a:endParaRPr>
                    </a:p>
                  </a:txBody>
                  <a:tcPr>
                    <a:lnL w="19050" cap="flat" cmpd="sng" algn="ctr">
                      <a:solidFill>
                        <a:srgbClr val="599AD5"/>
                      </a:solidFill>
                      <a:prstDash val="solid"/>
                      <a:round/>
                      <a:headEnd type="none" w="med" len="med"/>
                      <a:tailEnd type="none" w="med" len="med"/>
                    </a:lnL>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extLst>
                  <a:ext uri="{0D108BD9-81ED-4DB2-BD59-A6C34878D82A}">
                    <a16:rowId xmlns:a16="http://schemas.microsoft.com/office/drawing/2014/main" val="3441413960"/>
                  </a:ext>
                </a:extLst>
              </a:tr>
            </a:tbl>
          </a:graphicData>
        </a:graphic>
      </p:graphicFrame>
    </p:spTree>
    <p:extLst>
      <p:ext uri="{BB962C8B-B14F-4D97-AF65-F5344CB8AC3E}">
        <p14:creationId xmlns:p14="http://schemas.microsoft.com/office/powerpoint/2010/main" val="380409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47C2-04F0-4824-3760-6C88AF100F6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1ABCA8D-8707-69B2-65B0-29CA2F34473C}"/>
              </a:ext>
            </a:extLst>
          </p:cNvPr>
          <p:cNvSpPr/>
          <p:nvPr/>
        </p:nvSpPr>
        <p:spPr>
          <a:xfrm rot="16200000">
            <a:off x="7685221" y="2319359"/>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10" name="Picture 9" descr="A picture containing outdoor object&#10;&#10;Description automatically generated">
            <a:extLst>
              <a:ext uri="{FF2B5EF4-FFF2-40B4-BE49-F238E27FC236}">
                <a16:creationId xmlns:a16="http://schemas.microsoft.com/office/drawing/2014/main" id="{941A571F-5DA6-4C51-7917-27E0328B37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141"/>
          <a:stretch/>
        </p:blipFill>
        <p:spPr>
          <a:xfrm>
            <a:off x="9424682" y="-130011"/>
            <a:ext cx="2991162" cy="7050802"/>
          </a:xfrm>
          <a:prstGeom prst="rect">
            <a:avLst/>
          </a:prstGeom>
        </p:spPr>
      </p:pic>
      <p:graphicFrame>
        <p:nvGraphicFramePr>
          <p:cNvPr id="36" name="Table 35">
            <a:extLst>
              <a:ext uri="{FF2B5EF4-FFF2-40B4-BE49-F238E27FC236}">
                <a16:creationId xmlns:a16="http://schemas.microsoft.com/office/drawing/2014/main" id="{7C60F564-0B9A-9325-2196-1A4B4838B8FC}"/>
              </a:ext>
            </a:extLst>
          </p:cNvPr>
          <p:cNvGraphicFramePr>
            <a:graphicFrameLocks noGrp="1"/>
          </p:cNvGraphicFramePr>
          <p:nvPr>
            <p:extLst>
              <p:ext uri="{D42A27DB-BD31-4B8C-83A1-F6EECF244321}">
                <p14:modId xmlns:p14="http://schemas.microsoft.com/office/powerpoint/2010/main" val="3820419004"/>
              </p:ext>
            </p:extLst>
          </p:nvPr>
        </p:nvGraphicFramePr>
        <p:xfrm>
          <a:off x="185410" y="943796"/>
          <a:ext cx="10111828" cy="5060803"/>
        </p:xfrm>
        <a:graphic>
          <a:graphicData uri="http://schemas.openxmlformats.org/drawingml/2006/table">
            <a:tbl>
              <a:tblPr firstRow="1" bandRow="1">
                <a:tableStyleId>{5C22544A-7EE6-4342-B048-85BDC9FD1C3A}</a:tableStyleId>
              </a:tblPr>
              <a:tblGrid>
                <a:gridCol w="1609271">
                  <a:extLst>
                    <a:ext uri="{9D8B030D-6E8A-4147-A177-3AD203B41FA5}">
                      <a16:colId xmlns:a16="http://schemas.microsoft.com/office/drawing/2014/main" val="3318130429"/>
                    </a:ext>
                  </a:extLst>
                </a:gridCol>
                <a:gridCol w="2552131">
                  <a:extLst>
                    <a:ext uri="{9D8B030D-6E8A-4147-A177-3AD203B41FA5}">
                      <a16:colId xmlns:a16="http://schemas.microsoft.com/office/drawing/2014/main" val="498485880"/>
                    </a:ext>
                  </a:extLst>
                </a:gridCol>
                <a:gridCol w="3422469">
                  <a:extLst>
                    <a:ext uri="{9D8B030D-6E8A-4147-A177-3AD203B41FA5}">
                      <a16:colId xmlns:a16="http://schemas.microsoft.com/office/drawing/2014/main" val="2122851773"/>
                    </a:ext>
                  </a:extLst>
                </a:gridCol>
                <a:gridCol w="2527957">
                  <a:extLst>
                    <a:ext uri="{9D8B030D-6E8A-4147-A177-3AD203B41FA5}">
                      <a16:colId xmlns:a16="http://schemas.microsoft.com/office/drawing/2014/main" val="4257883513"/>
                    </a:ext>
                  </a:extLst>
                </a:gridCol>
              </a:tblGrid>
              <a:tr h="858851">
                <a:tc>
                  <a:txBody>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Review of the SABIN network</a:t>
                      </a:r>
                      <a:endParaRPr lang="en-GB" sz="1200" dirty="0">
                        <a:latin typeface="Arial" panose="020B0604020202020204" pitchFamily="34" charset="0"/>
                        <a:cs typeface="Arial" panose="020B0604020202020204" pitchFamily="34" charset="0"/>
                      </a:endParaRPr>
                    </a:p>
                  </a:txBody>
                  <a:tcPr anchor="ctr">
                    <a:lnR w="19050" cap="flat" cmpd="sng" algn="ctr">
                      <a:solidFill>
                        <a:srgbClr val="599AD5"/>
                      </a:solidFill>
                      <a:prstDash val="solid"/>
                      <a:round/>
                      <a:headEnd type="none" w="med" len="med"/>
                      <a:tailEnd type="none" w="med" len="med"/>
                    </a:lnR>
                    <a:lnB w="19050" cap="flat" cmpd="sng" algn="ctr">
                      <a:solidFill>
                        <a:srgbClr val="599AD5"/>
                      </a:solidFill>
                      <a:prstDash val="solid"/>
                      <a:round/>
                      <a:headEnd type="none" w="med" len="med"/>
                      <a:tailEnd type="none" w="med" len="med"/>
                    </a:lnB>
                    <a:noFill/>
                  </a:tcPr>
                </a:tc>
                <a:tc>
                  <a:txBody>
                    <a:bodyPr/>
                    <a:lstStyle/>
                    <a:p>
                      <a:r>
                        <a:rPr lang="en-GB" sz="1200" b="0" dirty="0">
                          <a:solidFill>
                            <a:schemeClr val="tx1">
                              <a:lumMod val="75000"/>
                              <a:lumOff val="25000"/>
                            </a:schemeClr>
                          </a:solidFill>
                          <a:latin typeface="Arial" panose="020B0604020202020204" pitchFamily="34" charset="0"/>
                          <a:cs typeface="Arial" panose="020B0604020202020204" pitchFamily="34" charset="0"/>
                        </a:rPr>
                        <a:t>Review of TBI Standards document and assess ownership of standards of care.</a:t>
                      </a:r>
                      <a:endParaRPr lang="en-GB" sz="1200" b="0" dirty="0">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B w="19050" cap="flat" cmpd="sng" algn="ctr">
                      <a:solidFill>
                        <a:srgbClr val="599AD5"/>
                      </a:solidFill>
                      <a:prstDash val="solid"/>
                      <a:round/>
                      <a:headEnd type="none" w="med" len="med"/>
                      <a:tailEnd type="none" w="med" len="med"/>
                    </a:lnB>
                    <a:noFill/>
                  </a:tcPr>
                </a:tc>
                <a:tc>
                  <a:txBody>
                    <a:bodyPr/>
                    <a:lstStyle/>
                    <a:p>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hold: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national network review status.</a:t>
                      </a:r>
                      <a:endParaRPr lang="en-GB" sz="1200" b="0" dirty="0">
                        <a:latin typeface="Arial" panose="020B0604020202020204" pitchFamily="34" charset="0"/>
                        <a:cs typeface="Arial" panose="020B0604020202020204" pitchFamily="34" charset="0"/>
                      </a:endParaRP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B w="19050" cap="flat" cmpd="sng" algn="ctr">
                      <a:solidFill>
                        <a:srgbClr val="599AD5"/>
                      </a:solidFill>
                      <a:prstDash val="solid"/>
                      <a:round/>
                      <a:headEnd type="none" w="med" len="med"/>
                      <a:tailEnd type="none" w="med" len="med"/>
                    </a:lnB>
                    <a:noFill/>
                  </a:tcPr>
                </a:tc>
                <a:tc>
                  <a:txBody>
                    <a:bodyPr/>
                    <a:lstStyle/>
                    <a:p>
                      <a:endParaRPr lang="en-GB" sz="1200" dirty="0">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B w="19050" cap="flat" cmpd="sng" algn="ctr">
                      <a:solidFill>
                        <a:srgbClr val="599AD5"/>
                      </a:solidFill>
                      <a:prstDash val="solid"/>
                      <a:round/>
                      <a:headEnd type="none" w="med" len="med"/>
                      <a:tailEnd type="none" w="med" len="med"/>
                    </a:lnB>
                    <a:noFill/>
                  </a:tcPr>
                </a:tc>
                <a:extLst>
                  <a:ext uri="{0D108BD9-81ED-4DB2-BD59-A6C34878D82A}">
                    <a16:rowId xmlns:a16="http://schemas.microsoft.com/office/drawing/2014/main" val="3441413960"/>
                  </a:ext>
                </a:extLst>
              </a:tr>
              <a:tr h="149241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Delivery of eLearning on ABI for stakeholders in NHS Scotland and beyond.</a:t>
                      </a:r>
                    </a:p>
                  </a:txBody>
                  <a:tcPr anchor="ctr">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Scope the current landscape for learning and training in ABI, throughout NHS Scotland, local authorities, third sector and private organisations.</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Achieved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network</a:t>
                      </a:r>
                      <a:r>
                        <a:rPr lang="en-GB" sz="1200" dirty="0">
                          <a:solidFill>
                            <a:prstClr val="black"/>
                          </a:solidFill>
                          <a:latin typeface="Arial" panose="020B0604020202020204" pitchFamily="34" charset="0"/>
                          <a:cs typeface="Arial" panose="020B0604020202020204" pitchFamily="34" charset="0"/>
                        </a:rPr>
                        <a:t> distributed multiple surveys scoping ABI requirements across NHS Scotland, local authorities, third sector and private organisations. The survey results were reviewed by the established ABI eLearning Group and a BOSCARD was agreed that outlined the scope and expectations of an e-learning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 to develop the ABI course. Identify next steps for funding and publishing of the course. </a:t>
                      </a:r>
                      <a:r>
                        <a:rPr lang="en-GB" sz="1200" dirty="0">
                          <a:solidFill>
                            <a:prstClr val="black"/>
                          </a:solidFill>
                          <a:latin typeface="Arial" panose="020B0604020202020204" pitchFamily="34" charset="0"/>
                          <a:cs typeface="Arial" panose="020B0604020202020204" pitchFamily="34" charset="0"/>
                        </a:rPr>
                        <a:t> </a:t>
                      </a: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r>
                        <a:rPr lang="en-GB" sz="1200" dirty="0">
                          <a:latin typeface="Arial" panose="020B0604020202020204" pitchFamily="34" charset="0"/>
                          <a:cs typeface="Arial" panose="020B0604020202020204" pitchFamily="34" charset="0"/>
                        </a:rPr>
                        <a:t>Increase service excellence through a dedicated group, focussing on learning and wider stakeholder engagement.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Assurance of current practice across Scotland and reduction in variation.</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Improve access to learning and gather tangible metrics for the network.</a:t>
                      </a:r>
                      <a:endParaRPr lang="en-GB" sz="1200" dirty="0"/>
                    </a:p>
                  </a:txBody>
                  <a:tcPr anchor="ctr">
                    <a:lnL w="19050" cap="flat" cmpd="sng" algn="ctr">
                      <a:solidFill>
                        <a:srgbClr val="599AD5"/>
                      </a:solidFill>
                      <a:prstDash val="solid"/>
                      <a:round/>
                      <a:headEnd type="none" w="med" len="med"/>
                      <a:tailEnd type="none" w="med" len="med"/>
                    </a:lnL>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extLst>
                  <a:ext uri="{0D108BD9-81ED-4DB2-BD59-A6C34878D82A}">
                    <a16:rowId xmlns:a16="http://schemas.microsoft.com/office/drawing/2014/main" val="2047144702"/>
                  </a:ext>
                </a:extLst>
              </a:tr>
              <a:tr h="983137">
                <a:tc vMerge="1">
                  <a:txBody>
                    <a:bodyPr/>
                    <a:lstStyle/>
                    <a:p>
                      <a:endParaRPr lang="en-GB" sz="1200" dirty="0">
                        <a:latin typeface="Arial" panose="020B0604020202020204" pitchFamily="34" charset="0"/>
                        <a:cs typeface="Arial" panose="020B0604020202020204" pitchFamily="34" charset="0"/>
                      </a:endParaRPr>
                    </a:p>
                  </a:txBody>
                  <a:tcPr>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r>
                        <a:rPr lang="en-GB" sz="1200" dirty="0">
                          <a:latin typeface="Arial" panose="020B0604020202020204" pitchFamily="34" charset="0"/>
                          <a:cs typeface="Arial" panose="020B0604020202020204" pitchFamily="34" charset="0"/>
                        </a:rPr>
                        <a:t>Set a course outline and learning objectives for each module with subject matter leads.</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pPr marR="0" lvl="0" algn="l" defTabSz="9144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hold: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national network review status</a:t>
                      </a:r>
                      <a:endParaRPr lang="en-GB" sz="1200" dirty="0">
                        <a:latin typeface="Arial" panose="020B0604020202020204" pitchFamily="34" charset="0"/>
                        <a:cs typeface="Arial" panose="020B0604020202020204" pitchFamily="34" charset="0"/>
                      </a:endParaRP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endParaRPr lang="en-GB" sz="1200" dirty="0">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extLst>
                  <a:ext uri="{0D108BD9-81ED-4DB2-BD59-A6C34878D82A}">
                    <a16:rowId xmlns:a16="http://schemas.microsoft.com/office/drawing/2014/main" val="1503786115"/>
                  </a:ext>
                </a:extLst>
              </a:tr>
              <a:tr h="932815">
                <a:tc vMerge="1">
                  <a:txBody>
                    <a:bodyPr/>
                    <a:lstStyle/>
                    <a:p>
                      <a:endParaRPr lang="en-GB" sz="1200" dirty="0">
                        <a:latin typeface="Arial" panose="020B0604020202020204" pitchFamily="34" charset="0"/>
                        <a:cs typeface="Arial" panose="020B0604020202020204" pitchFamily="34" charset="0"/>
                      </a:endParaRPr>
                    </a:p>
                  </a:txBody>
                  <a:tcPr>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noFill/>
                  </a:tcPr>
                </a:tc>
                <a:tc>
                  <a:txBody>
                    <a:bodyPr/>
                    <a:lstStyle/>
                    <a:p>
                      <a:r>
                        <a:rPr lang="en-GB" sz="1200" dirty="0">
                          <a:latin typeface="Arial" panose="020B0604020202020204" pitchFamily="34" charset="0"/>
                          <a:cs typeface="Arial" panose="020B0604020202020204" pitchFamily="34" charset="0"/>
                        </a:rPr>
                        <a:t>Develop a plan to host learning modules on Turas Learn, in conjunction with NES.</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hold: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national network review status</a:t>
                      </a:r>
                      <a:endParaRPr lang="en-GB" sz="1200" dirty="0">
                        <a:latin typeface="Arial" panose="020B0604020202020204" pitchFamily="34" charset="0"/>
                        <a:cs typeface="Arial" panose="020B0604020202020204" pitchFamily="34" charset="0"/>
                      </a:endParaRP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tc>
                  <a:txBody>
                    <a:bodyPr/>
                    <a:lstStyle/>
                    <a:p>
                      <a:endParaRPr lang="en-GB" sz="1200" dirty="0">
                        <a:latin typeface="Arial" panose="020B0604020202020204" pitchFamily="34" charset="0"/>
                        <a:cs typeface="Arial" panose="020B0604020202020204" pitchFamily="34" charset="0"/>
                      </a:endParaRPr>
                    </a:p>
                  </a:txBody>
                  <a:tcPr anchor="ctr">
                    <a:lnL w="19050" cap="flat" cmpd="sng" algn="ctr">
                      <a:solidFill>
                        <a:srgbClr val="599AD5"/>
                      </a:solidFill>
                      <a:prstDash val="solid"/>
                      <a:round/>
                      <a:headEnd type="none" w="med" len="med"/>
                      <a:tailEnd type="none" w="med" len="med"/>
                    </a:lnL>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noFill/>
                  </a:tcPr>
                </a:tc>
                <a:extLst>
                  <a:ext uri="{0D108BD9-81ED-4DB2-BD59-A6C34878D82A}">
                    <a16:rowId xmlns:a16="http://schemas.microsoft.com/office/drawing/2014/main" val="2189173848"/>
                  </a:ext>
                </a:extLst>
              </a:tr>
            </a:tbl>
          </a:graphicData>
        </a:graphic>
      </p:graphicFrame>
      <p:grpSp>
        <p:nvGrpSpPr>
          <p:cNvPr id="28" name="Group">
            <a:extLst>
              <a:ext uri="{FF2B5EF4-FFF2-40B4-BE49-F238E27FC236}">
                <a16:creationId xmlns:a16="http://schemas.microsoft.com/office/drawing/2014/main" id="{BB26915C-EEBB-B981-7B9C-CCB6116617BC}"/>
              </a:ext>
            </a:extLst>
          </p:cNvPr>
          <p:cNvGrpSpPr>
            <a:grpSpLocks noChangeAspect="1"/>
          </p:cNvGrpSpPr>
          <p:nvPr/>
        </p:nvGrpSpPr>
        <p:grpSpPr>
          <a:xfrm>
            <a:off x="10009303" y="3637636"/>
            <a:ext cx="3971417" cy="3973669"/>
            <a:chOff x="0" y="0"/>
            <a:chExt cx="8958647" cy="8965535"/>
          </a:xfrm>
          <a:noFill/>
        </p:grpSpPr>
        <p:sp>
          <p:nvSpPr>
            <p:cNvPr id="29" name="Shape">
              <a:extLst>
                <a:ext uri="{FF2B5EF4-FFF2-40B4-BE49-F238E27FC236}">
                  <a16:creationId xmlns:a16="http://schemas.microsoft.com/office/drawing/2014/main" id="{1E0420D1-5F15-6BC2-6E1B-9D8896C3AB6D}"/>
                </a:ext>
              </a:extLst>
            </p:cNvPr>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a:extLst>
                <a:ext uri="{FF2B5EF4-FFF2-40B4-BE49-F238E27FC236}">
                  <a16:creationId xmlns:a16="http://schemas.microsoft.com/office/drawing/2014/main" id="{993C9A15-E3C4-03A0-F17C-49ED8B70E8AE}"/>
                </a:ext>
              </a:extLst>
            </p:cNvPr>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a:extLst>
                <a:ext uri="{FF2B5EF4-FFF2-40B4-BE49-F238E27FC236}">
                  <a16:creationId xmlns:a16="http://schemas.microsoft.com/office/drawing/2014/main" id="{E4AFB281-37A2-BEA1-05F5-C0AD0C6BCDCC}"/>
                </a:ext>
              </a:extLst>
            </p:cNvPr>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a:extLst>
                <a:ext uri="{FF2B5EF4-FFF2-40B4-BE49-F238E27FC236}">
                  <a16:creationId xmlns:a16="http://schemas.microsoft.com/office/drawing/2014/main" id="{8D65814C-4914-BBD9-804F-BB629B9988A3}"/>
                </a:ext>
              </a:extLst>
            </p:cNvPr>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pic>
        <p:nvPicPr>
          <p:cNvPr id="18" name="Picture 17" descr="A white icon with a check mark&#10;&#10;Description automatically generated with low confidence">
            <a:extLst>
              <a:ext uri="{FF2B5EF4-FFF2-40B4-BE49-F238E27FC236}">
                <a16:creationId xmlns:a16="http://schemas.microsoft.com/office/drawing/2014/main" id="{7146C418-AECF-2A85-88B6-A294CF5794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3625" y="468150"/>
            <a:ext cx="543558" cy="543558"/>
          </a:xfrm>
          <a:prstGeom prst="rect">
            <a:avLst/>
          </a:prstGeom>
        </p:spPr>
      </p:pic>
      <p:sp>
        <p:nvSpPr>
          <p:cNvPr id="43" name="Rectangle 42">
            <a:extLst>
              <a:ext uri="{FF2B5EF4-FFF2-40B4-BE49-F238E27FC236}">
                <a16:creationId xmlns:a16="http://schemas.microsoft.com/office/drawing/2014/main" id="{841DC103-240E-F1AC-3B49-D6B931E404E4}"/>
              </a:ext>
            </a:extLst>
          </p:cNvPr>
          <p:cNvSpPr/>
          <p:nvPr/>
        </p:nvSpPr>
        <p:spPr>
          <a:xfrm>
            <a:off x="4459332" y="1087100"/>
            <a:ext cx="178760" cy="540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C9DC34EE-A258-A163-E173-00898D2C7404}"/>
              </a:ext>
            </a:extLst>
          </p:cNvPr>
          <p:cNvGrpSpPr/>
          <p:nvPr/>
        </p:nvGrpSpPr>
        <p:grpSpPr>
          <a:xfrm>
            <a:off x="167367" y="211403"/>
            <a:ext cx="9876221" cy="531963"/>
            <a:chOff x="191447" y="4538034"/>
            <a:chExt cx="9876221" cy="531963"/>
          </a:xfrm>
        </p:grpSpPr>
        <p:sp>
          <p:nvSpPr>
            <p:cNvPr id="17" name="Rectangle: Rounded Corners 16">
              <a:extLst>
                <a:ext uri="{FF2B5EF4-FFF2-40B4-BE49-F238E27FC236}">
                  <a16:creationId xmlns:a16="http://schemas.microsoft.com/office/drawing/2014/main" id="{BC9F9034-2CC0-F75D-B063-950AB3BF5405}"/>
                </a:ext>
              </a:extLst>
            </p:cNvPr>
            <p:cNvSpPr/>
            <p:nvPr/>
          </p:nvSpPr>
          <p:spPr>
            <a:xfrm>
              <a:off x="191447" y="4538034"/>
              <a:ext cx="4136488" cy="53196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Deliverable and milestone</a:t>
              </a:r>
              <a:endParaRPr lang="en-GB" b="1" dirty="0">
                <a:latin typeface="Arial" panose="020B0604020202020204" pitchFamily="34" charset="0"/>
                <a:cs typeface="Arial" panose="020B0604020202020204" pitchFamily="34" charset="0"/>
              </a:endParaRPr>
            </a:p>
          </p:txBody>
        </p:sp>
        <p:pic>
          <p:nvPicPr>
            <p:cNvPr id="19" name="Picture 18" descr="A white icon with a check mark&#10;&#10;Description automatically generated with low confidence">
              <a:extLst>
                <a:ext uri="{FF2B5EF4-FFF2-40B4-BE49-F238E27FC236}">
                  <a16:creationId xmlns:a16="http://schemas.microsoft.com/office/drawing/2014/main" id="{FEF8DF99-AB89-3C55-6069-A9201B5F08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052" y="4569345"/>
              <a:ext cx="433297" cy="469339"/>
            </a:xfrm>
            <a:prstGeom prst="rect">
              <a:avLst/>
            </a:prstGeom>
          </p:spPr>
        </p:pic>
        <p:sp>
          <p:nvSpPr>
            <p:cNvPr id="20" name="Rectangle: Rounded Corners 19">
              <a:extLst>
                <a:ext uri="{FF2B5EF4-FFF2-40B4-BE49-F238E27FC236}">
                  <a16:creationId xmlns:a16="http://schemas.microsoft.com/office/drawing/2014/main" id="{B4B0C139-D0A2-50F1-CD14-659BB25ECBA8}"/>
                </a:ext>
              </a:extLst>
            </p:cNvPr>
            <p:cNvSpPr/>
            <p:nvPr/>
          </p:nvSpPr>
          <p:spPr>
            <a:xfrm>
              <a:off x="4402216" y="4538034"/>
              <a:ext cx="3414736" cy="531963"/>
            </a:xfrm>
            <a:prstGeom prst="roundRect">
              <a:avLst/>
            </a:prstGeom>
            <a:solidFill>
              <a:srgbClr val="FA9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Progress/ next steps</a:t>
              </a:r>
            </a:p>
          </p:txBody>
        </p:sp>
        <p:pic>
          <p:nvPicPr>
            <p:cNvPr id="21" name="Picture 20">
              <a:extLst>
                <a:ext uri="{FF2B5EF4-FFF2-40B4-BE49-F238E27FC236}">
                  <a16:creationId xmlns:a16="http://schemas.microsoft.com/office/drawing/2014/main" id="{18C72C0A-69FC-8081-1DA8-E25470429D8E}"/>
                </a:ext>
              </a:extLst>
            </p:cNvPr>
            <p:cNvPicPr>
              <a:picLocks noChangeAspect="1"/>
            </p:cNvPicPr>
            <p:nvPr/>
          </p:nvPicPr>
          <p:blipFill>
            <a:blip r:embed="rId6"/>
            <a:stretch>
              <a:fillRect/>
            </a:stretch>
          </p:blipFill>
          <p:spPr>
            <a:xfrm>
              <a:off x="7324887" y="4582398"/>
              <a:ext cx="414904" cy="431282"/>
            </a:xfrm>
            <a:prstGeom prst="rect">
              <a:avLst/>
            </a:prstGeom>
          </p:spPr>
        </p:pic>
        <p:sp>
          <p:nvSpPr>
            <p:cNvPr id="22" name="Rectangle: Rounded Corners 21">
              <a:extLst>
                <a:ext uri="{FF2B5EF4-FFF2-40B4-BE49-F238E27FC236}">
                  <a16:creationId xmlns:a16="http://schemas.microsoft.com/office/drawing/2014/main" id="{F3D752B9-DB1F-F98D-965C-0A101274F15F}"/>
                </a:ext>
              </a:extLst>
            </p:cNvPr>
            <p:cNvSpPr/>
            <p:nvPr/>
          </p:nvSpPr>
          <p:spPr>
            <a:xfrm>
              <a:off x="7895598" y="4538034"/>
              <a:ext cx="2172070" cy="531963"/>
            </a:xfrm>
            <a:prstGeom prst="roundRect">
              <a:avLst/>
            </a:prstGeom>
            <a:solidFill>
              <a:srgbClr val="59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Benefits</a:t>
              </a:r>
              <a:endParaRPr lang="en-GB" b="1" dirty="0">
                <a:latin typeface="Arial" panose="020B0604020202020204" pitchFamily="34" charset="0"/>
                <a:cs typeface="Arial" panose="020B0604020202020204" pitchFamily="34" charset="0"/>
              </a:endParaRPr>
            </a:p>
          </p:txBody>
        </p:sp>
        <p:pic>
          <p:nvPicPr>
            <p:cNvPr id="23" name="Picture 22" descr="A white heart in a hand&#10;&#10;Description automatically generated with low confidence">
              <a:extLst>
                <a:ext uri="{FF2B5EF4-FFF2-40B4-BE49-F238E27FC236}">
                  <a16:creationId xmlns:a16="http://schemas.microsoft.com/office/drawing/2014/main" id="{F1DFA85D-BEED-B299-9132-E9838E38A2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6898" y="4608682"/>
              <a:ext cx="412649" cy="412649"/>
            </a:xfrm>
            <a:prstGeom prst="rect">
              <a:avLst/>
            </a:prstGeom>
          </p:spPr>
        </p:pic>
      </p:grpSp>
      <p:sp>
        <p:nvSpPr>
          <p:cNvPr id="35" name="Rectangle 34">
            <a:extLst>
              <a:ext uri="{FF2B5EF4-FFF2-40B4-BE49-F238E27FC236}">
                <a16:creationId xmlns:a16="http://schemas.microsoft.com/office/drawing/2014/main" id="{27C8DEC6-C073-6D01-07C3-A90B6A864099}"/>
              </a:ext>
            </a:extLst>
          </p:cNvPr>
          <p:cNvSpPr/>
          <p:nvPr/>
        </p:nvSpPr>
        <p:spPr>
          <a:xfrm>
            <a:off x="4459332" y="1899000"/>
            <a:ext cx="178760" cy="2160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9A4EE8B-9E1F-BC31-87CC-DBCEBEF2CCB4}"/>
              </a:ext>
            </a:extLst>
          </p:cNvPr>
          <p:cNvSpPr/>
          <p:nvPr/>
        </p:nvSpPr>
        <p:spPr>
          <a:xfrm>
            <a:off x="4442198" y="4204928"/>
            <a:ext cx="178760" cy="684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E3D1135-8269-814B-73B7-3621D7241E97}"/>
              </a:ext>
            </a:extLst>
          </p:cNvPr>
          <p:cNvSpPr/>
          <p:nvPr/>
        </p:nvSpPr>
        <p:spPr>
          <a:xfrm>
            <a:off x="4442198" y="5153447"/>
            <a:ext cx="178760" cy="684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171003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A14ED-ABAD-74EF-B1FC-E22135519F6D}"/>
            </a:ext>
          </a:extLst>
        </p:cNvPr>
        <p:cNvGrpSpPr/>
        <p:nvPr/>
      </p:nvGrpSpPr>
      <p:grpSpPr>
        <a:xfrm>
          <a:off x="0" y="0"/>
          <a:ext cx="0" cy="0"/>
          <a:chOff x="0" y="0"/>
          <a:chExt cx="0" cy="0"/>
        </a:xfrm>
      </p:grpSpPr>
      <p:grpSp>
        <p:nvGrpSpPr>
          <p:cNvPr id="28" name="Group">
            <a:extLst>
              <a:ext uri="{FF2B5EF4-FFF2-40B4-BE49-F238E27FC236}">
                <a16:creationId xmlns:a16="http://schemas.microsoft.com/office/drawing/2014/main" id="{E2CDBE3B-0186-276A-6A5F-505A2418A9A1}"/>
              </a:ext>
            </a:extLst>
          </p:cNvPr>
          <p:cNvGrpSpPr>
            <a:grpSpLocks noChangeAspect="1"/>
          </p:cNvGrpSpPr>
          <p:nvPr/>
        </p:nvGrpSpPr>
        <p:grpSpPr>
          <a:xfrm>
            <a:off x="10009303" y="3637636"/>
            <a:ext cx="3971417" cy="3973669"/>
            <a:chOff x="0" y="0"/>
            <a:chExt cx="8958647" cy="8965535"/>
          </a:xfrm>
          <a:noFill/>
        </p:grpSpPr>
        <p:sp>
          <p:nvSpPr>
            <p:cNvPr id="29" name="Shape">
              <a:extLst>
                <a:ext uri="{FF2B5EF4-FFF2-40B4-BE49-F238E27FC236}">
                  <a16:creationId xmlns:a16="http://schemas.microsoft.com/office/drawing/2014/main" id="{8991467C-C348-E38D-8EB1-A6775B784D95}"/>
                </a:ext>
              </a:extLst>
            </p:cNvPr>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a:extLst>
                <a:ext uri="{FF2B5EF4-FFF2-40B4-BE49-F238E27FC236}">
                  <a16:creationId xmlns:a16="http://schemas.microsoft.com/office/drawing/2014/main" id="{7AF2315B-9CE1-2F2D-756D-F4AC26FEA952}"/>
                </a:ext>
              </a:extLst>
            </p:cNvPr>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a:extLst>
                <a:ext uri="{FF2B5EF4-FFF2-40B4-BE49-F238E27FC236}">
                  <a16:creationId xmlns:a16="http://schemas.microsoft.com/office/drawing/2014/main" id="{2D89DB9C-8269-BE75-7406-91F214E4B978}"/>
                </a:ext>
              </a:extLst>
            </p:cNvPr>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a:extLst>
                <a:ext uri="{FF2B5EF4-FFF2-40B4-BE49-F238E27FC236}">
                  <a16:creationId xmlns:a16="http://schemas.microsoft.com/office/drawing/2014/main" id="{51889F49-8BE7-A17D-B01A-2022D56331B5}"/>
                </a:ext>
              </a:extLst>
            </p:cNvPr>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13" name="Rectangle 12">
            <a:extLst>
              <a:ext uri="{FF2B5EF4-FFF2-40B4-BE49-F238E27FC236}">
                <a16:creationId xmlns:a16="http://schemas.microsoft.com/office/drawing/2014/main" id="{C7C41F70-8941-7F2C-C572-0714E5E6953C}"/>
              </a:ext>
            </a:extLst>
          </p:cNvPr>
          <p:cNvSpPr/>
          <p:nvPr/>
        </p:nvSpPr>
        <p:spPr>
          <a:xfrm rot="16200000">
            <a:off x="7654151" y="2324082"/>
            <a:ext cx="6858000" cy="2209836"/>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2986A68B-793E-9C8B-CE87-584919077EFF}"/>
              </a:ext>
            </a:extLst>
          </p:cNvPr>
          <p:cNvSpPr/>
          <p:nvPr/>
        </p:nvSpPr>
        <p:spPr>
          <a:xfrm>
            <a:off x="4433897" y="2489544"/>
            <a:ext cx="178760" cy="720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6F6FF4BA-62C8-3852-7CFC-3EA362DB9E93}"/>
              </a:ext>
            </a:extLst>
          </p:cNvPr>
          <p:cNvGrpSpPr/>
          <p:nvPr/>
        </p:nvGrpSpPr>
        <p:grpSpPr>
          <a:xfrm>
            <a:off x="167367" y="211403"/>
            <a:ext cx="9876221" cy="531963"/>
            <a:chOff x="191447" y="4538034"/>
            <a:chExt cx="9876221" cy="531963"/>
          </a:xfrm>
        </p:grpSpPr>
        <p:sp>
          <p:nvSpPr>
            <p:cNvPr id="17" name="Rectangle: Rounded Corners 16">
              <a:extLst>
                <a:ext uri="{FF2B5EF4-FFF2-40B4-BE49-F238E27FC236}">
                  <a16:creationId xmlns:a16="http://schemas.microsoft.com/office/drawing/2014/main" id="{09038522-C96E-4CC5-A7C9-134FB0C12F2F}"/>
                </a:ext>
              </a:extLst>
            </p:cNvPr>
            <p:cNvSpPr/>
            <p:nvPr/>
          </p:nvSpPr>
          <p:spPr>
            <a:xfrm>
              <a:off x="191447" y="4538034"/>
              <a:ext cx="4136488" cy="53196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Deliverable and milestone</a:t>
              </a:r>
              <a:endParaRPr lang="en-GB" b="1" dirty="0">
                <a:latin typeface="Arial" panose="020B0604020202020204" pitchFamily="34" charset="0"/>
                <a:cs typeface="Arial" panose="020B0604020202020204" pitchFamily="34" charset="0"/>
              </a:endParaRPr>
            </a:p>
          </p:txBody>
        </p:sp>
        <p:pic>
          <p:nvPicPr>
            <p:cNvPr id="19" name="Picture 18" descr="A white icon with a check mark&#10;&#10;Description automatically generated with low confidence">
              <a:extLst>
                <a:ext uri="{FF2B5EF4-FFF2-40B4-BE49-F238E27FC236}">
                  <a16:creationId xmlns:a16="http://schemas.microsoft.com/office/drawing/2014/main" id="{FFC3ABF9-07AC-0D54-F0AB-FF54F98D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052" y="4569345"/>
              <a:ext cx="433297" cy="469339"/>
            </a:xfrm>
            <a:prstGeom prst="rect">
              <a:avLst/>
            </a:prstGeom>
          </p:spPr>
        </p:pic>
        <p:sp>
          <p:nvSpPr>
            <p:cNvPr id="20" name="Rectangle: Rounded Corners 19">
              <a:extLst>
                <a:ext uri="{FF2B5EF4-FFF2-40B4-BE49-F238E27FC236}">
                  <a16:creationId xmlns:a16="http://schemas.microsoft.com/office/drawing/2014/main" id="{D386F02B-FD38-A726-C8DF-E3B5B74E0908}"/>
                </a:ext>
              </a:extLst>
            </p:cNvPr>
            <p:cNvSpPr/>
            <p:nvPr/>
          </p:nvSpPr>
          <p:spPr>
            <a:xfrm>
              <a:off x="4402216" y="4538034"/>
              <a:ext cx="3414736" cy="531963"/>
            </a:xfrm>
            <a:prstGeom prst="roundRect">
              <a:avLst/>
            </a:prstGeom>
            <a:solidFill>
              <a:srgbClr val="FA9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Progress/ next steps</a:t>
              </a:r>
            </a:p>
          </p:txBody>
        </p:sp>
        <p:pic>
          <p:nvPicPr>
            <p:cNvPr id="21" name="Picture 20">
              <a:extLst>
                <a:ext uri="{FF2B5EF4-FFF2-40B4-BE49-F238E27FC236}">
                  <a16:creationId xmlns:a16="http://schemas.microsoft.com/office/drawing/2014/main" id="{B62197C1-C9D1-650D-2879-BB1C793E7569}"/>
                </a:ext>
              </a:extLst>
            </p:cNvPr>
            <p:cNvPicPr>
              <a:picLocks noChangeAspect="1"/>
            </p:cNvPicPr>
            <p:nvPr/>
          </p:nvPicPr>
          <p:blipFill>
            <a:blip r:embed="rId4"/>
            <a:stretch>
              <a:fillRect/>
            </a:stretch>
          </p:blipFill>
          <p:spPr>
            <a:xfrm>
              <a:off x="7352176" y="4582398"/>
              <a:ext cx="414904" cy="431282"/>
            </a:xfrm>
            <a:prstGeom prst="rect">
              <a:avLst/>
            </a:prstGeom>
          </p:spPr>
        </p:pic>
        <p:sp>
          <p:nvSpPr>
            <p:cNvPr id="22" name="Rectangle: Rounded Corners 21">
              <a:extLst>
                <a:ext uri="{FF2B5EF4-FFF2-40B4-BE49-F238E27FC236}">
                  <a16:creationId xmlns:a16="http://schemas.microsoft.com/office/drawing/2014/main" id="{3579AF10-CA1C-F977-0CE5-AD0F5FD38E8E}"/>
                </a:ext>
              </a:extLst>
            </p:cNvPr>
            <p:cNvSpPr/>
            <p:nvPr/>
          </p:nvSpPr>
          <p:spPr>
            <a:xfrm>
              <a:off x="7895598" y="4538034"/>
              <a:ext cx="2172070" cy="531963"/>
            </a:xfrm>
            <a:prstGeom prst="roundRect">
              <a:avLst/>
            </a:prstGeom>
            <a:solidFill>
              <a:srgbClr val="59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Benefits</a:t>
              </a:r>
              <a:endParaRPr lang="en-GB" b="1" dirty="0">
                <a:latin typeface="Arial" panose="020B0604020202020204" pitchFamily="34" charset="0"/>
                <a:cs typeface="Arial" panose="020B0604020202020204" pitchFamily="34" charset="0"/>
              </a:endParaRPr>
            </a:p>
          </p:txBody>
        </p:sp>
        <p:pic>
          <p:nvPicPr>
            <p:cNvPr id="23" name="Picture 22" descr="A white heart in a hand&#10;&#10;Description automatically generated with low confidence">
              <a:extLst>
                <a:ext uri="{FF2B5EF4-FFF2-40B4-BE49-F238E27FC236}">
                  <a16:creationId xmlns:a16="http://schemas.microsoft.com/office/drawing/2014/main" id="{F231A0B2-0A70-56B5-2717-2D4E98B7E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898" y="4608682"/>
              <a:ext cx="412649" cy="412649"/>
            </a:xfrm>
            <a:prstGeom prst="rect">
              <a:avLst/>
            </a:prstGeom>
          </p:spPr>
        </p:pic>
      </p:grpSp>
      <p:sp>
        <p:nvSpPr>
          <p:cNvPr id="35" name="Rectangle 34">
            <a:extLst>
              <a:ext uri="{FF2B5EF4-FFF2-40B4-BE49-F238E27FC236}">
                <a16:creationId xmlns:a16="http://schemas.microsoft.com/office/drawing/2014/main" id="{58EA494B-BFDF-E6BF-6EA9-B0B5AEF8C1FB}"/>
              </a:ext>
            </a:extLst>
          </p:cNvPr>
          <p:cNvSpPr/>
          <p:nvPr/>
        </p:nvSpPr>
        <p:spPr>
          <a:xfrm>
            <a:off x="4433897" y="3637636"/>
            <a:ext cx="178760" cy="576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3208E21-6CC4-6ACD-7DD5-E2A4361D491C}"/>
              </a:ext>
            </a:extLst>
          </p:cNvPr>
          <p:cNvSpPr/>
          <p:nvPr/>
        </p:nvSpPr>
        <p:spPr>
          <a:xfrm>
            <a:off x="4433897" y="1082741"/>
            <a:ext cx="178760" cy="936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E2990B7-7845-A6AB-6981-7F3A2B0C0020}"/>
              </a:ext>
            </a:extLst>
          </p:cNvPr>
          <p:cNvSpPr/>
          <p:nvPr/>
        </p:nvSpPr>
        <p:spPr>
          <a:xfrm>
            <a:off x="4433897" y="4588012"/>
            <a:ext cx="178760" cy="684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outdoor object&#10;&#10;Description automatically generated">
            <a:extLst>
              <a:ext uri="{FF2B5EF4-FFF2-40B4-BE49-F238E27FC236}">
                <a16:creationId xmlns:a16="http://schemas.microsoft.com/office/drawing/2014/main" id="{B7D0134B-7E1F-DE5B-A42B-03FEC2C7C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141"/>
          <a:stretch/>
        </p:blipFill>
        <p:spPr>
          <a:xfrm>
            <a:off x="9575588" y="-53654"/>
            <a:ext cx="2991162" cy="7050802"/>
          </a:xfrm>
          <a:prstGeom prst="rect">
            <a:avLst/>
          </a:prstGeom>
        </p:spPr>
      </p:pic>
      <p:graphicFrame>
        <p:nvGraphicFramePr>
          <p:cNvPr id="36" name="Table 35">
            <a:extLst>
              <a:ext uri="{FF2B5EF4-FFF2-40B4-BE49-F238E27FC236}">
                <a16:creationId xmlns:a16="http://schemas.microsoft.com/office/drawing/2014/main" id="{81B97836-2B7A-07DC-8AC1-BCE3301988A1}"/>
              </a:ext>
            </a:extLst>
          </p:cNvPr>
          <p:cNvGraphicFramePr>
            <a:graphicFrameLocks noGrp="1"/>
          </p:cNvGraphicFramePr>
          <p:nvPr>
            <p:extLst>
              <p:ext uri="{D42A27DB-BD31-4B8C-83A1-F6EECF244321}">
                <p14:modId xmlns:p14="http://schemas.microsoft.com/office/powerpoint/2010/main" val="3082134823"/>
              </p:ext>
            </p:extLst>
          </p:nvPr>
        </p:nvGraphicFramePr>
        <p:xfrm>
          <a:off x="185410" y="943797"/>
          <a:ext cx="10111828" cy="4512267"/>
        </p:xfrm>
        <a:graphic>
          <a:graphicData uri="http://schemas.openxmlformats.org/drawingml/2006/table">
            <a:tbl>
              <a:tblPr firstRow="1" bandRow="1">
                <a:tableStyleId>{5C22544A-7EE6-4342-B048-85BDC9FD1C3A}</a:tableStyleId>
              </a:tblPr>
              <a:tblGrid>
                <a:gridCol w="1609271">
                  <a:extLst>
                    <a:ext uri="{9D8B030D-6E8A-4147-A177-3AD203B41FA5}">
                      <a16:colId xmlns:a16="http://schemas.microsoft.com/office/drawing/2014/main" val="3318130429"/>
                    </a:ext>
                  </a:extLst>
                </a:gridCol>
                <a:gridCol w="2552131">
                  <a:extLst>
                    <a:ext uri="{9D8B030D-6E8A-4147-A177-3AD203B41FA5}">
                      <a16:colId xmlns:a16="http://schemas.microsoft.com/office/drawing/2014/main" val="498485880"/>
                    </a:ext>
                  </a:extLst>
                </a:gridCol>
                <a:gridCol w="3422469">
                  <a:extLst>
                    <a:ext uri="{9D8B030D-6E8A-4147-A177-3AD203B41FA5}">
                      <a16:colId xmlns:a16="http://schemas.microsoft.com/office/drawing/2014/main" val="2122851773"/>
                    </a:ext>
                  </a:extLst>
                </a:gridCol>
                <a:gridCol w="2527957">
                  <a:extLst>
                    <a:ext uri="{9D8B030D-6E8A-4147-A177-3AD203B41FA5}">
                      <a16:colId xmlns:a16="http://schemas.microsoft.com/office/drawing/2014/main" val="4257883513"/>
                    </a:ext>
                  </a:extLst>
                </a:gridCol>
              </a:tblGrid>
              <a:tr h="1319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Assist with the TBI data linkage study and assisting with the data management.</a:t>
                      </a:r>
                    </a:p>
                  </a:txBody>
                  <a:tcPr anchor="ctr">
                    <a:lnL w="12700" cmpd="sng">
                      <a:noFill/>
                    </a:lnL>
                    <a:lnR w="19050" cap="flat" cmpd="sng" algn="ctr">
                      <a:solidFill>
                        <a:srgbClr val="599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cs typeface="Arial" panose="020B0604020202020204" pitchFamily="34" charset="0"/>
                        </a:rPr>
                        <a:t>Support with the analysis of data and appropriate dissemination of findings.</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latin typeface="Arial" panose="020B0604020202020204" pitchFamily="34" charset="0"/>
                          <a:cs typeface="Arial" panose="020B0604020202020204" pitchFamily="34" charset="0"/>
                        </a:rPr>
                        <a:t>Delayed: </a:t>
                      </a:r>
                      <a:r>
                        <a:rPr lang="en-GB" sz="1200" b="0" dirty="0">
                          <a:solidFill>
                            <a:schemeClr val="tx1"/>
                          </a:solidFill>
                          <a:latin typeface="Arial" panose="020B0604020202020204" pitchFamily="34" charset="0"/>
                          <a:cs typeface="Arial" panose="020B0604020202020204" pitchFamily="34" charset="0"/>
                        </a:rPr>
                        <a:t>Updates required to the documentation to account for changes in staff cited. IMS progressing updates. Discussions with STN began on the potential for the study to fall under its Research and Innovation group.</a:t>
                      </a: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panose="020B0604020202020204" pitchFamily="34" charset="0"/>
                          <a:cs typeface="Arial" panose="020B0604020202020204" pitchFamily="34" charset="0"/>
                        </a:rPr>
                        <a:t>Support the progress of the study, to seek data which is pertinent and beneficial to the care pathways of ABI patients.</a:t>
                      </a:r>
                      <a:endParaRPr lang="en-GB" sz="1200" b="0" dirty="0">
                        <a:solidFill>
                          <a:schemeClr val="tx1"/>
                        </a:solidFill>
                      </a:endParaRPr>
                    </a:p>
                  </a:txBody>
                  <a:tcPr anchor="ctr">
                    <a:lnL w="19050" cap="flat" cmpd="sng" algn="ctr">
                      <a:solidFill>
                        <a:srgbClr val="599AD5"/>
                      </a:solid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26981"/>
                  </a:ext>
                </a:extLst>
              </a:tr>
              <a:tr h="11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Support STN in assessing paediatric acquired brain injury in Scotland</a:t>
                      </a:r>
                    </a:p>
                  </a:txBody>
                  <a:tcPr anchor="ctr">
                    <a:lnL w="12700" cmpd="sng">
                      <a:noFill/>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latin typeface="Arial" panose="020B0604020202020204" pitchFamily="34" charset="0"/>
                          <a:cs typeface="Arial" panose="020B0604020202020204" pitchFamily="34" charset="0"/>
                        </a:rPr>
                        <a:t>Assess the status of adolescent rehabilitation in Scotland in conjunction with STN and the Child Brain Injury Trust.</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Paused: </a:t>
                      </a:r>
                      <a:r>
                        <a:rPr lang="en-GB" sz="1200" b="0" dirty="0">
                          <a:solidFill>
                            <a:schemeClr val="tx1"/>
                          </a:solidFill>
                          <a:latin typeface="Arial" panose="020B0604020202020204" pitchFamily="34" charset="0"/>
                          <a:cs typeface="Arial" panose="020B0604020202020204" pitchFamily="34" charset="0"/>
                        </a:rPr>
                        <a:t>Limited capacity to take on this piece of work due to the national network review ongoing.</a:t>
                      </a: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latin typeface="Arial" panose="020B0604020202020204" pitchFamily="34" charset="0"/>
                          <a:cs typeface="Arial" panose="020B0604020202020204" pitchFamily="34" charset="0"/>
                        </a:rPr>
                        <a:t>Achieve an accurate representation of service delivery across regions to reduce variation.</a:t>
                      </a:r>
                    </a:p>
                  </a:txBody>
                  <a:tcPr anchor="ctr">
                    <a:lnL w="19050" cap="flat" cmpd="sng" algn="ctr">
                      <a:solidFill>
                        <a:srgbClr val="599AD5"/>
                      </a:solidFill>
                      <a:prstDash val="solid"/>
                      <a:round/>
                      <a:headEnd type="none" w="med" len="med"/>
                      <a:tailEnd type="none" w="med" len="med"/>
                    </a:lnL>
                    <a:lnR w="12700" cmpd="sng">
                      <a:noFill/>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440550"/>
                  </a:ext>
                </a:extLst>
              </a:tr>
              <a:tr h="102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Recruitment to Lead Clinician post</a:t>
                      </a:r>
                    </a:p>
                  </a:txBody>
                  <a:tcPr anchor="ctr">
                    <a:lnL w="12700" cmpd="sng">
                      <a:noFill/>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latin typeface="Arial" panose="020B0604020202020204" pitchFamily="34" charset="0"/>
                          <a:cs typeface="Arial" panose="020B0604020202020204" pitchFamily="34" charset="0"/>
                        </a:rPr>
                        <a:t>Confirm arrangements with NSD to ensure the Lead Clinician post is filled from October 2024</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Achieved: </a:t>
                      </a:r>
                      <a:r>
                        <a:rPr lang="en-GB" sz="1200" b="0" dirty="0">
                          <a:solidFill>
                            <a:schemeClr val="tx1"/>
                          </a:solidFill>
                          <a:latin typeface="Arial" panose="020B0604020202020204" pitchFamily="34" charset="0"/>
                          <a:cs typeface="Arial" panose="020B0604020202020204" pitchFamily="34" charset="0"/>
                        </a:rPr>
                        <a:t>Lead Clinician contract was extended until end of March 2025.</a:t>
                      </a: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latin typeface="Arial" panose="020B0604020202020204" pitchFamily="34" charset="0"/>
                          <a:cs typeface="Arial" panose="020B0604020202020204" pitchFamily="34" charset="0"/>
                        </a:rPr>
                        <a:t>Ensure continuity of leadership and a unified approach to SABIN’s direction.</a:t>
                      </a:r>
                    </a:p>
                  </a:txBody>
                  <a:tcPr anchor="ctr">
                    <a:lnL w="19050" cap="flat" cmpd="sng" algn="ctr">
                      <a:solidFill>
                        <a:srgbClr val="599AD5"/>
                      </a:solidFill>
                      <a:prstDash val="solid"/>
                      <a:round/>
                      <a:headEnd type="none" w="med" len="med"/>
                      <a:tailEnd type="none" w="med" len="med"/>
                    </a:lnL>
                    <a:lnR w="12700" cmpd="sng">
                      <a:noFill/>
                    </a:lnR>
                    <a:lnT w="19050" cap="flat" cmpd="sng" algn="ctr">
                      <a:solidFill>
                        <a:srgbClr val="599AD5"/>
                      </a:solidFill>
                      <a:prstDash val="solid"/>
                      <a:round/>
                      <a:headEnd type="none" w="med" len="med"/>
                      <a:tailEnd type="none" w="med" len="med"/>
                    </a:lnT>
                    <a:lnB w="19050" cap="flat" cmpd="sng" algn="ctr">
                      <a:solidFill>
                        <a:srgbClr val="599A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343784"/>
                  </a:ext>
                </a:extLst>
              </a:tr>
              <a:tr h="102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Enhance the network of ABI subject matter experts in Scotland</a:t>
                      </a:r>
                    </a:p>
                  </a:txBody>
                  <a:tcPr anchor="ctr">
                    <a:lnL w="12700" cmpd="sng">
                      <a:noFill/>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dirty="0">
                          <a:solidFill>
                            <a:schemeClr val="tx1"/>
                          </a:solidFill>
                          <a:latin typeface="Arial" panose="020B0604020202020204" pitchFamily="34" charset="0"/>
                          <a:cs typeface="Arial" panose="020B0604020202020204" pitchFamily="34" charset="0"/>
                        </a:rPr>
                        <a:t>Develop a database of ABI contacts and services throughout Scotland.</a:t>
                      </a:r>
                    </a:p>
                  </a:txBody>
                  <a:tcPr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Achieved: </a:t>
                      </a:r>
                      <a:r>
                        <a:rPr lang="en-GB" sz="1200" b="0" dirty="0">
                          <a:solidFill>
                            <a:schemeClr val="tx1"/>
                          </a:solidFill>
                          <a:latin typeface="Arial" panose="020B0604020202020204" pitchFamily="34" charset="0"/>
                          <a:cs typeface="Arial" panose="020B0604020202020204" pitchFamily="34" charset="0"/>
                        </a:rPr>
                        <a:t>A directory developed with key subject matter experts and clinicians involved with SABIN in Scotland.</a:t>
                      </a:r>
                    </a:p>
                  </a:txBody>
                  <a:tcPr marL="360000" anchor="ctr">
                    <a:lnL w="19050" cap="flat" cmpd="sng" algn="ctr">
                      <a:solidFill>
                        <a:srgbClr val="599AD5"/>
                      </a:solidFill>
                      <a:prstDash val="solid"/>
                      <a:round/>
                      <a:headEnd type="none" w="med" len="med"/>
                      <a:tailEnd type="none" w="med" len="med"/>
                    </a:lnL>
                    <a:lnR w="19050" cap="flat" cmpd="sng" algn="ctr">
                      <a:solidFill>
                        <a:srgbClr val="599AD5"/>
                      </a:solidFill>
                      <a:prstDash val="solid"/>
                      <a:round/>
                      <a:headEnd type="none" w="med" len="med"/>
                      <a:tailEnd type="none" w="med" len="med"/>
                    </a:lnR>
                    <a:lnT w="19050" cap="flat" cmpd="sng" algn="ctr">
                      <a:solidFill>
                        <a:srgbClr val="599AD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dirty="0">
                          <a:solidFill>
                            <a:schemeClr val="tx1"/>
                          </a:solidFill>
                          <a:latin typeface="Arial" panose="020B0604020202020204" pitchFamily="34" charset="0"/>
                          <a:cs typeface="Arial" panose="020B0604020202020204" pitchFamily="34" charset="0"/>
                        </a:rPr>
                        <a:t>Improved networking and points of reference. </a:t>
                      </a:r>
                    </a:p>
                  </a:txBody>
                  <a:tcPr anchor="ctr">
                    <a:lnL w="19050" cap="flat" cmpd="sng" algn="ctr">
                      <a:solidFill>
                        <a:srgbClr val="599AD5"/>
                      </a:solidFill>
                      <a:prstDash val="solid"/>
                      <a:round/>
                      <a:headEnd type="none" w="med" len="med"/>
                      <a:tailEnd type="none" w="med" len="med"/>
                    </a:lnL>
                    <a:lnR w="12700" cmpd="sng">
                      <a:noFill/>
                    </a:lnR>
                    <a:lnT w="19050" cap="flat" cmpd="sng" algn="ctr">
                      <a:solidFill>
                        <a:srgbClr val="599AD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5536975"/>
                  </a:ext>
                </a:extLst>
              </a:tr>
            </a:tbl>
          </a:graphicData>
        </a:graphic>
      </p:graphicFrame>
    </p:spTree>
    <p:extLst>
      <p:ext uri="{BB962C8B-B14F-4D97-AF65-F5344CB8AC3E}">
        <p14:creationId xmlns:p14="http://schemas.microsoft.com/office/powerpoint/2010/main" val="6198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https://www.sps.gov.uk/web/multimediafiles/PerthPrisonFront.jpg"/>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pSp>
        <p:nvGrpSpPr>
          <p:cNvPr id="28" name="Group"/>
          <p:cNvGrpSpPr>
            <a:grpSpLocks noChangeAspect="1"/>
          </p:cNvGrpSpPr>
          <p:nvPr/>
        </p:nvGrpSpPr>
        <p:grpSpPr>
          <a:xfrm>
            <a:off x="10009303" y="3637636"/>
            <a:ext cx="3971417" cy="3973669"/>
            <a:chOff x="0" y="0"/>
            <a:chExt cx="8958647" cy="8965535"/>
          </a:xfrm>
          <a:noFill/>
        </p:grpSpPr>
        <p:sp>
          <p:nvSpPr>
            <p:cNvPr id="29" name="Shape"/>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0" name="Shape"/>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1" name="Shape"/>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sp>
          <p:nvSpPr>
            <p:cNvPr id="32" name="Shape"/>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95CE205B-822D-42F8-BEFD-801A5CEA74A5}"/>
              </a:ext>
            </a:extLst>
          </p:cNvPr>
          <p:cNvSpPr txBox="1"/>
          <p:nvPr/>
        </p:nvSpPr>
        <p:spPr>
          <a:xfrm>
            <a:off x="6286108" y="3850693"/>
            <a:ext cx="5098562" cy="2539157"/>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Executive Summary and Introduction</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Governance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Stakeholder Engagement</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Scottish Perinatal Network Strategy - Progress in 2021/22</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Impact of COVID-19</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Maternity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Neonatal Priorities</a:t>
            </a:r>
          </a:p>
          <a:p>
            <a:pPr marL="609600" lvl="1" indent="-400050" defTabSz="914446">
              <a:spcAft>
                <a:spcPts val="600"/>
              </a:spcAft>
              <a:buClr>
                <a:schemeClr val="bg1"/>
              </a:buClr>
              <a:buSzPct val="100000"/>
              <a:buFont typeface="+mj-lt"/>
              <a:buAutoNum type="romanL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Perinatal Priorities</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Next Steps: 2022/23 Priorities </a:t>
            </a:r>
          </a:p>
          <a:p>
            <a:pPr marL="342900" indent="-342900" defTabSz="914446">
              <a:spcAft>
                <a:spcPts val="600"/>
              </a:spcAft>
              <a:buClr>
                <a:schemeClr val="bg1"/>
              </a:buClr>
              <a:buFont typeface="+mj-lt"/>
              <a:buAutoNum type="arabicPeriod"/>
            </a:pPr>
            <a:r>
              <a:rPr lang="en-GB" sz="12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Finance</a:t>
            </a:r>
          </a:p>
        </p:txBody>
      </p:sp>
      <p:sp>
        <p:nvSpPr>
          <p:cNvPr id="15" name="TextBox 14">
            <a:extLst>
              <a:ext uri="{FF2B5EF4-FFF2-40B4-BE49-F238E27FC236}">
                <a16:creationId xmlns:a16="http://schemas.microsoft.com/office/drawing/2014/main" id="{76E9EBB1-25ED-44EF-8CA6-936A1AB4A9B3}"/>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bg1"/>
                </a:solidFill>
                <a:latin typeface="Segoe UI" panose="020B0502040204020203" pitchFamily="34" charset="0"/>
                <a:cs typeface="Segoe UI" panose="020B0502040204020203" pitchFamily="34" charset="0"/>
              </a:rPr>
              <a:t>Contents</a:t>
            </a:r>
          </a:p>
        </p:txBody>
      </p:sp>
      <p:sp>
        <p:nvSpPr>
          <p:cNvPr id="13" name="Rectangle 12">
            <a:extLst>
              <a:ext uri="{FF2B5EF4-FFF2-40B4-BE49-F238E27FC236}">
                <a16:creationId xmlns:a16="http://schemas.microsoft.com/office/drawing/2014/main" id="{039FD41B-26F9-AE73-7CBE-0AC888F01B75}"/>
              </a:ext>
            </a:extLst>
          </p:cNvPr>
          <p:cNvSpPr/>
          <p:nvPr/>
        </p:nvSpPr>
        <p:spPr>
          <a:xfrm rot="10800000">
            <a:off x="-1" y="-5292"/>
            <a:ext cx="12191999" cy="3488211"/>
          </a:xfrm>
          <a:prstGeom prst="rect">
            <a:avLst/>
          </a:prstGeom>
          <a:gradFill flip="none" rotWithShape="1">
            <a:gsLst>
              <a:gs pos="37000">
                <a:srgbClr val="9DCDFF"/>
              </a:gs>
              <a:gs pos="3000">
                <a:schemeClr val="bg1"/>
              </a:gs>
              <a:gs pos="60000">
                <a:schemeClr val="accent1">
                  <a:lumMod val="95000"/>
                  <a:lumOff val="5000"/>
                </a:schemeClr>
              </a:gs>
              <a:gs pos="94000">
                <a:schemeClr val="accent1">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2" name="Picture 1" descr="A large group of fireworks at night&#10;&#10;Description automatically generated with low confidence">
            <a:extLst>
              <a:ext uri="{FF2B5EF4-FFF2-40B4-BE49-F238E27FC236}">
                <a16:creationId xmlns:a16="http://schemas.microsoft.com/office/drawing/2014/main" id="{EE37E97E-6FD4-F600-E25F-95331EE22DA3}"/>
              </a:ext>
            </a:extLst>
          </p:cNvPr>
          <p:cNvPicPr>
            <a:picLocks noChangeAspect="1"/>
          </p:cNvPicPr>
          <p:nvPr/>
        </p:nvPicPr>
        <p:blipFill rotWithShape="1">
          <a:blip r:embed="rId3">
            <a:extLst>
              <a:ext uri="{28A0092B-C50C-407E-A947-70E740481C1C}">
                <a14:useLocalDpi xmlns:a14="http://schemas.microsoft.com/office/drawing/2010/main" val="0"/>
              </a:ext>
            </a:extLst>
          </a:blip>
          <a:srcRect l="27303" t="62506" r="15209" b="-1963"/>
          <a:stretch/>
        </p:blipFill>
        <p:spPr>
          <a:xfrm rot="10800000">
            <a:off x="-70340" y="-255934"/>
            <a:ext cx="12324861" cy="4757595"/>
          </a:xfrm>
          <a:prstGeom prst="rect">
            <a:avLst/>
          </a:prstGeom>
        </p:spPr>
      </p:pic>
      <p:sp>
        <p:nvSpPr>
          <p:cNvPr id="3" name="TextBox 2">
            <a:extLst>
              <a:ext uri="{FF2B5EF4-FFF2-40B4-BE49-F238E27FC236}">
                <a16:creationId xmlns:a16="http://schemas.microsoft.com/office/drawing/2014/main" id="{6E28C282-CA41-34E3-0B79-720DB989AC6B}"/>
              </a:ext>
            </a:extLst>
          </p:cNvPr>
          <p:cNvSpPr txBox="1"/>
          <p:nvPr/>
        </p:nvSpPr>
        <p:spPr>
          <a:xfrm>
            <a:off x="794097" y="3837217"/>
            <a:ext cx="5415687"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defTabSz="914446">
              <a:spcAft>
                <a:spcPts val="1200"/>
              </a:spcAft>
              <a:buClr>
                <a:srgbClr val="44546A"/>
              </a:buClr>
            </a:pPr>
            <a:r>
              <a:rPr lang="en-US" sz="2400" b="1" dirty="0">
                <a:solidFill>
                  <a:schemeClr val="accent1">
                    <a:lumMod val="75000"/>
                  </a:schemeClr>
                </a:solidFill>
                <a:latin typeface="Arial" panose="020B0604020202020204" pitchFamily="34" charset="0"/>
                <a:cs typeface="Arial" panose="020B0604020202020204" pitchFamily="34" charset="0"/>
              </a:rPr>
              <a:t>Education and engagement</a:t>
            </a:r>
          </a:p>
        </p:txBody>
      </p:sp>
    </p:spTree>
    <p:extLst>
      <p:ext uri="{BB962C8B-B14F-4D97-AF65-F5344CB8AC3E}">
        <p14:creationId xmlns:p14="http://schemas.microsoft.com/office/powerpoint/2010/main" val="365035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C6F3-52D5-B672-26B5-9E6E63168611}"/>
            </a:ext>
          </a:extLst>
        </p:cNvPr>
        <p:cNvGrpSpPr/>
        <p:nvPr/>
      </p:nvGrpSpPr>
      <p:grpSpPr>
        <a:xfrm>
          <a:off x="0" y="0"/>
          <a:ext cx="0" cy="0"/>
          <a:chOff x="0" y="0"/>
          <a:chExt cx="0" cy="0"/>
        </a:xfrm>
      </p:grpSpPr>
      <p:sp>
        <p:nvSpPr>
          <p:cNvPr id="12" name="AutoShape 6" descr="https://www.sps.gov.uk/web/multimediafiles/PerthPrisonFront.jpg">
            <a:extLst>
              <a:ext uri="{FF2B5EF4-FFF2-40B4-BE49-F238E27FC236}">
                <a16:creationId xmlns:a16="http://schemas.microsoft.com/office/drawing/2014/main" id="{EF0C798B-8F19-29D6-EF33-58F1D27FC0A3}"/>
              </a:ext>
            </a:extLst>
          </p:cNvPr>
          <p:cNvSpPr>
            <a:spLocks noChangeAspect="1" noChangeArrowheads="1"/>
          </p:cNvSpPr>
          <p:nvPr/>
        </p:nvSpPr>
        <p:spPr bwMode="auto">
          <a:xfrm>
            <a:off x="460374" y="160337"/>
            <a:ext cx="4120417" cy="4120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28" name="Group">
            <a:extLst>
              <a:ext uri="{FF2B5EF4-FFF2-40B4-BE49-F238E27FC236}">
                <a16:creationId xmlns:a16="http://schemas.microsoft.com/office/drawing/2014/main" id="{6E755B08-80C4-A2C5-E335-8B45857F505D}"/>
              </a:ext>
            </a:extLst>
          </p:cNvPr>
          <p:cNvGrpSpPr>
            <a:grpSpLocks noChangeAspect="1"/>
          </p:cNvGrpSpPr>
          <p:nvPr/>
        </p:nvGrpSpPr>
        <p:grpSpPr>
          <a:xfrm>
            <a:off x="10009303" y="3637636"/>
            <a:ext cx="3971417" cy="3973669"/>
            <a:chOff x="0" y="0"/>
            <a:chExt cx="8958647" cy="8965535"/>
          </a:xfrm>
          <a:noFill/>
        </p:grpSpPr>
        <p:sp>
          <p:nvSpPr>
            <p:cNvPr id="29" name="Shape">
              <a:extLst>
                <a:ext uri="{FF2B5EF4-FFF2-40B4-BE49-F238E27FC236}">
                  <a16:creationId xmlns:a16="http://schemas.microsoft.com/office/drawing/2014/main" id="{7862EAED-DC44-93BF-8002-50C413D1B438}"/>
                </a:ext>
              </a:extLst>
            </p:cNvPr>
            <p:cNvSpPr/>
            <p:nvPr/>
          </p:nvSpPr>
          <p:spPr>
            <a:xfrm rot="10800000">
              <a:off x="0" y="3104680"/>
              <a:ext cx="2758043"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0" name="Shape">
              <a:extLst>
                <a:ext uri="{FF2B5EF4-FFF2-40B4-BE49-F238E27FC236}">
                  <a16:creationId xmlns:a16="http://schemas.microsoft.com/office/drawing/2014/main" id="{70E5773D-C84C-5897-753A-5B9607AA2D25}"/>
                </a:ext>
              </a:extLst>
            </p:cNvPr>
            <p:cNvSpPr/>
            <p:nvPr/>
          </p:nvSpPr>
          <p:spPr>
            <a:xfrm rot="10800000">
              <a:off x="3101591" y="6209646"/>
              <a:ext cx="2758044" cy="2755889"/>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16651" y="0"/>
                  </a:lnTo>
                  <a:cubicBezTo>
                    <a:pt x="17360" y="0"/>
                    <a:pt x="17895" y="0"/>
                    <a:pt x="18348" y="30"/>
                  </a:cubicBezTo>
                  <a:cubicBezTo>
                    <a:pt x="18802" y="61"/>
                    <a:pt x="19173" y="121"/>
                    <a:pt x="19556" y="243"/>
                  </a:cubicBezTo>
                  <a:cubicBezTo>
                    <a:pt x="19974" y="395"/>
                    <a:pt x="20349" y="637"/>
                    <a:pt x="20656" y="944"/>
                  </a:cubicBezTo>
                  <a:cubicBezTo>
                    <a:pt x="20964"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4" y="20348"/>
                    <a:pt x="20656" y="20656"/>
                  </a:cubicBezTo>
                  <a:cubicBezTo>
                    <a:pt x="20349" y="20963"/>
                    <a:pt x="19974" y="21205"/>
                    <a:pt x="19556" y="21357"/>
                  </a:cubicBezTo>
                  <a:cubicBezTo>
                    <a:pt x="19173" y="21479"/>
                    <a:pt x="18802" y="21539"/>
                    <a:pt x="18346" y="21570"/>
                  </a:cubicBezTo>
                  <a:cubicBezTo>
                    <a:pt x="17890" y="21600"/>
                    <a:pt x="17349" y="21600"/>
                    <a:pt x="16629" y="21600"/>
                  </a:cubicBezTo>
                  <a:lnTo>
                    <a:pt x="20" y="21600"/>
                  </a:lnTo>
                  <a:lnTo>
                    <a:pt x="0" y="17074"/>
                  </a:lnTo>
                  <a:lnTo>
                    <a:pt x="17" y="4953"/>
                  </a:lnTo>
                  <a:cubicBezTo>
                    <a:pt x="17" y="4243"/>
                    <a:pt x="17" y="3708"/>
                    <a:pt x="47" y="3254"/>
                  </a:cubicBezTo>
                  <a:cubicBezTo>
                    <a:pt x="78" y="2801"/>
                    <a:pt x="138" y="2429"/>
                    <a:pt x="259" y="2046"/>
                  </a:cubicBezTo>
                  <a:cubicBezTo>
                    <a:pt x="412" y="1627"/>
                    <a:pt x="653" y="1252"/>
                    <a:pt x="961" y="944"/>
                  </a:cubicBezTo>
                  <a:cubicBezTo>
                    <a:pt x="1268" y="637"/>
                    <a:pt x="1643" y="395"/>
                    <a:pt x="2061" y="243"/>
                  </a:cubicBezTo>
                  <a:cubicBezTo>
                    <a:pt x="2444" y="121"/>
                    <a:pt x="2815" y="61"/>
                    <a:pt x="3271" y="30"/>
                  </a:cubicBezTo>
                  <a:cubicBezTo>
                    <a:pt x="3727" y="0"/>
                    <a:pt x="4267" y="0"/>
                    <a:pt x="4988" y="0"/>
                  </a:cubicBezTo>
                  <a:lnTo>
                    <a:pt x="4966"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1" name="Shape">
              <a:extLst>
                <a:ext uri="{FF2B5EF4-FFF2-40B4-BE49-F238E27FC236}">
                  <a16:creationId xmlns:a16="http://schemas.microsoft.com/office/drawing/2014/main" id="{328E63F6-1156-6B9B-A129-5F2354B1499D}"/>
                </a:ext>
              </a:extLst>
            </p:cNvPr>
            <p:cNvSpPr/>
            <p:nvPr/>
          </p:nvSpPr>
          <p:spPr>
            <a:xfrm>
              <a:off x="3102382" y="0"/>
              <a:ext cx="5856265" cy="5860569"/>
            </a:xfrm>
            <a:custGeom>
              <a:avLst/>
              <a:gdLst/>
              <a:ahLst/>
              <a:cxnLst>
                <a:cxn ang="0">
                  <a:pos x="wd2" y="hd2"/>
                </a:cxn>
                <a:cxn ang="5400000">
                  <a:pos x="wd2" y="hd2"/>
                </a:cxn>
                <a:cxn ang="10800000">
                  <a:pos x="wd2" y="hd2"/>
                </a:cxn>
                <a:cxn ang="16200000">
                  <a:pos x="wd2" y="hd2"/>
                </a:cxn>
              </a:cxnLst>
              <a:rect l="0" t="0" r="r" b="b"/>
              <a:pathLst>
                <a:path w="21599" h="21600" extrusionOk="0">
                  <a:moveTo>
                    <a:pt x="2331" y="0"/>
                  </a:moveTo>
                  <a:cubicBezTo>
                    <a:pt x="1996" y="0"/>
                    <a:pt x="1743" y="0"/>
                    <a:pt x="1530" y="15"/>
                  </a:cubicBezTo>
                  <a:cubicBezTo>
                    <a:pt x="1316" y="29"/>
                    <a:pt x="1142" y="58"/>
                    <a:pt x="962" y="114"/>
                  </a:cubicBezTo>
                  <a:cubicBezTo>
                    <a:pt x="765" y="186"/>
                    <a:pt x="589" y="299"/>
                    <a:pt x="444" y="444"/>
                  </a:cubicBezTo>
                  <a:cubicBezTo>
                    <a:pt x="300" y="589"/>
                    <a:pt x="186" y="765"/>
                    <a:pt x="114" y="962"/>
                  </a:cubicBezTo>
                  <a:cubicBezTo>
                    <a:pt x="57" y="1142"/>
                    <a:pt x="29" y="1316"/>
                    <a:pt x="14" y="1529"/>
                  </a:cubicBezTo>
                  <a:cubicBezTo>
                    <a:pt x="0" y="1742"/>
                    <a:pt x="0" y="1993"/>
                    <a:pt x="0" y="2327"/>
                  </a:cubicBezTo>
                  <a:lnTo>
                    <a:pt x="0" y="10132"/>
                  </a:lnTo>
                  <a:cubicBezTo>
                    <a:pt x="2897" y="10434"/>
                    <a:pt x="5605" y="11709"/>
                    <a:pt x="7684" y="13747"/>
                  </a:cubicBezTo>
                  <a:cubicBezTo>
                    <a:pt x="9823" y="15845"/>
                    <a:pt x="11164" y="18622"/>
                    <a:pt x="11476" y="21600"/>
                  </a:cubicBezTo>
                  <a:lnTo>
                    <a:pt x="19258" y="21600"/>
                  </a:lnTo>
                  <a:cubicBezTo>
                    <a:pt x="19598" y="21600"/>
                    <a:pt x="19852" y="21600"/>
                    <a:pt x="20067" y="21586"/>
                  </a:cubicBezTo>
                  <a:cubicBezTo>
                    <a:pt x="20282" y="21571"/>
                    <a:pt x="20457" y="21543"/>
                    <a:pt x="20637" y="21486"/>
                  </a:cubicBezTo>
                  <a:cubicBezTo>
                    <a:pt x="20834" y="21414"/>
                    <a:pt x="21011" y="21301"/>
                    <a:pt x="21156" y="21156"/>
                  </a:cubicBezTo>
                  <a:cubicBezTo>
                    <a:pt x="21302" y="21011"/>
                    <a:pt x="21416" y="20835"/>
                    <a:pt x="21488" y="20638"/>
                  </a:cubicBezTo>
                  <a:cubicBezTo>
                    <a:pt x="21545" y="20458"/>
                    <a:pt x="21573" y="20283"/>
                    <a:pt x="21586" y="20070"/>
                  </a:cubicBezTo>
                  <a:cubicBezTo>
                    <a:pt x="21600" y="19856"/>
                    <a:pt x="21599" y="19604"/>
                    <a:pt x="21599" y="19270"/>
                  </a:cubicBezTo>
                  <a:lnTo>
                    <a:pt x="21599" y="13782"/>
                  </a:lnTo>
                  <a:cubicBezTo>
                    <a:pt x="21599" y="13443"/>
                    <a:pt x="21600" y="13189"/>
                    <a:pt x="21586" y="12974"/>
                  </a:cubicBezTo>
                  <a:cubicBezTo>
                    <a:pt x="21573" y="12759"/>
                    <a:pt x="21545" y="12585"/>
                    <a:pt x="21488" y="12405"/>
                  </a:cubicBezTo>
                  <a:cubicBezTo>
                    <a:pt x="21416" y="12207"/>
                    <a:pt x="21302" y="12031"/>
                    <a:pt x="21157" y="11887"/>
                  </a:cubicBezTo>
                  <a:cubicBezTo>
                    <a:pt x="21011" y="11742"/>
                    <a:pt x="20834" y="11629"/>
                    <a:pt x="20637" y="11557"/>
                  </a:cubicBezTo>
                  <a:cubicBezTo>
                    <a:pt x="20457" y="11500"/>
                    <a:pt x="20282" y="11471"/>
                    <a:pt x="20069" y="11457"/>
                  </a:cubicBezTo>
                  <a:cubicBezTo>
                    <a:pt x="19856" y="11443"/>
                    <a:pt x="19605" y="11443"/>
                    <a:pt x="19271" y="11443"/>
                  </a:cubicBezTo>
                  <a:lnTo>
                    <a:pt x="14718" y="11443"/>
                  </a:lnTo>
                  <a:lnTo>
                    <a:pt x="11803" y="11443"/>
                  </a:lnTo>
                  <a:cubicBezTo>
                    <a:pt x="11383" y="11399"/>
                    <a:pt x="10990" y="11214"/>
                    <a:pt x="10690" y="10918"/>
                  </a:cubicBezTo>
                  <a:cubicBezTo>
                    <a:pt x="10412" y="10644"/>
                    <a:pt x="10228" y="10289"/>
                    <a:pt x="10164" y="9905"/>
                  </a:cubicBezTo>
                  <a:lnTo>
                    <a:pt x="10164" y="6891"/>
                  </a:lnTo>
                  <a:lnTo>
                    <a:pt x="10164" y="2339"/>
                  </a:lnTo>
                  <a:cubicBezTo>
                    <a:pt x="10164" y="2000"/>
                    <a:pt x="10164" y="1746"/>
                    <a:pt x="10150" y="1531"/>
                  </a:cubicBezTo>
                  <a:cubicBezTo>
                    <a:pt x="10136" y="1317"/>
                    <a:pt x="10107" y="1142"/>
                    <a:pt x="10050" y="962"/>
                  </a:cubicBezTo>
                  <a:cubicBezTo>
                    <a:pt x="9978" y="765"/>
                    <a:pt x="9865" y="589"/>
                    <a:pt x="9720" y="444"/>
                  </a:cubicBezTo>
                  <a:cubicBezTo>
                    <a:pt x="9575" y="299"/>
                    <a:pt x="9399" y="186"/>
                    <a:pt x="9202" y="114"/>
                  </a:cubicBezTo>
                  <a:cubicBezTo>
                    <a:pt x="9022" y="57"/>
                    <a:pt x="8847" y="29"/>
                    <a:pt x="8634" y="14"/>
                  </a:cubicBezTo>
                  <a:cubicBezTo>
                    <a:pt x="8422" y="0"/>
                    <a:pt x="8170" y="0"/>
                    <a:pt x="7836" y="0"/>
                  </a:cubicBezTo>
                  <a:lnTo>
                    <a:pt x="2341" y="0"/>
                  </a:lnTo>
                  <a:lnTo>
                    <a:pt x="2331"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sp>
          <p:nvSpPr>
            <p:cNvPr id="32" name="Shape">
              <a:extLst>
                <a:ext uri="{FF2B5EF4-FFF2-40B4-BE49-F238E27FC236}">
                  <a16:creationId xmlns:a16="http://schemas.microsoft.com/office/drawing/2014/main" id="{DA04F619-46C9-B680-7E77-88DB15F1D4D5}"/>
                </a:ext>
              </a:extLst>
            </p:cNvPr>
            <p:cNvSpPr/>
            <p:nvPr/>
          </p:nvSpPr>
          <p:spPr>
            <a:xfrm>
              <a:off x="3102669" y="3104679"/>
              <a:ext cx="2755889" cy="2755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51" y="568"/>
                    <a:pt x="10549" y="2968"/>
                    <a:pt x="14461" y="6806"/>
                  </a:cubicBezTo>
                  <a:cubicBezTo>
                    <a:pt x="18488" y="10757"/>
                    <a:pt x="21013" y="15989"/>
                    <a:pt x="21600" y="21600"/>
                  </a:cubicBezTo>
                  <a:lnTo>
                    <a:pt x="0" y="21600"/>
                  </a:lnTo>
                  <a:lnTo>
                    <a:pt x="0" y="0"/>
                  </a:lnTo>
                  <a:close/>
                </a:path>
              </a:pathLst>
            </a:custGeom>
            <a:grpFill/>
            <a:ln w="3175"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12673"/>
                </a:solidFill>
                <a:effectLst/>
                <a:uLnTx/>
                <a:uFillTx/>
                <a:latin typeface="Segoe UI" panose="020B0502040204020203" pitchFamily="34" charset="0"/>
                <a:ea typeface="+mn-ea"/>
                <a:cs typeface="Segoe UI" panose="020B0502040204020203" pitchFamily="34" charset="0"/>
              </a:endParaRPr>
            </a:p>
          </p:txBody>
        </p:sp>
      </p:grpSp>
      <p:sp>
        <p:nvSpPr>
          <p:cNvPr id="15" name="TextBox 14">
            <a:extLst>
              <a:ext uri="{FF2B5EF4-FFF2-40B4-BE49-F238E27FC236}">
                <a16:creationId xmlns:a16="http://schemas.microsoft.com/office/drawing/2014/main" id="{A161005F-3E59-423F-FE58-23AB7196E37C}"/>
              </a:ext>
            </a:extLst>
          </p:cNvPr>
          <p:cNvSpPr txBox="1"/>
          <p:nvPr/>
        </p:nvSpPr>
        <p:spPr>
          <a:xfrm>
            <a:off x="612775" y="6020518"/>
            <a:ext cx="1724315"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0" marR="0" lvl="0" indent="0" algn="l" defTabSz="914446" rtl="0" eaLnBrk="1" fontAlgn="auto" latinLnBrk="0" hangingPunct="1">
              <a:lnSpc>
                <a:spcPct val="100000"/>
              </a:lnSpc>
              <a:spcBef>
                <a:spcPts val="0"/>
              </a:spcBef>
              <a:spcAft>
                <a:spcPts val="1200"/>
              </a:spcAft>
              <a:buClr>
                <a:srgbClr val="44546A"/>
              </a:buClr>
              <a:buSzTx/>
              <a:buFont typeface="+mn-lt"/>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Contents</a:t>
            </a:r>
          </a:p>
        </p:txBody>
      </p:sp>
      <p:sp>
        <p:nvSpPr>
          <p:cNvPr id="5" name="TextBox 4">
            <a:extLst>
              <a:ext uri="{FF2B5EF4-FFF2-40B4-BE49-F238E27FC236}">
                <a16:creationId xmlns:a16="http://schemas.microsoft.com/office/drawing/2014/main" id="{80828A11-EEB0-13E5-5A3A-08457C1AA57E}"/>
              </a:ext>
            </a:extLst>
          </p:cNvPr>
          <p:cNvSpPr txBox="1"/>
          <p:nvPr/>
        </p:nvSpPr>
        <p:spPr>
          <a:xfrm>
            <a:off x="716188" y="576557"/>
            <a:ext cx="4885411" cy="369332"/>
          </a:xfrm>
          <a:prstGeom prst="rect">
            <a:avLst/>
          </a:prstGeom>
          <a:noFill/>
        </p:spPr>
        <p:txBody>
          <a:bodyPr vert="horz" wrap="square" lIns="0" tIns="0" rIns="0" bIns="0" rtlCol="0" anchor="t">
            <a:spAutoFit/>
          </a:bodyPr>
          <a:lstStyle>
            <a:defPPr>
              <a:defRPr lang="en-US"/>
            </a:defPPr>
            <a:lvl1pPr>
              <a:buClr>
                <a:schemeClr val="tx2"/>
              </a:buClr>
              <a:buFont typeface="+mn-lt"/>
              <a:defRPr>
                <a:latin typeface="Open Sans" panose="020B0606030504020204" pitchFamily="34" charset="0"/>
              </a:defRPr>
            </a:lvl1pPr>
            <a:lvl2pPr marL="209550" lvl="1" indent="-209550">
              <a:buClr>
                <a:schemeClr val="tx2"/>
              </a:buClr>
              <a:buSzPct val="125000"/>
              <a:buFont typeface="+mn-lt"/>
              <a:buChar char="▪"/>
              <a:defRPr>
                <a:latin typeface="Open Sans" panose="020B0606030504020204" pitchFamily="34" charset="0"/>
              </a:defRPr>
            </a:lvl2pPr>
            <a:lvl3pPr marL="447675" lvl="2" indent="-238125">
              <a:buClr>
                <a:schemeClr val="tx2"/>
              </a:buClr>
              <a:buSzPct val="115000"/>
              <a:buFont typeface="+mn-lt"/>
              <a:buChar char="−"/>
              <a:defRPr>
                <a:latin typeface="Open Sans" panose="020B0606030504020204" pitchFamily="34" charset="0"/>
              </a:defRPr>
            </a:lvl3pPr>
            <a:lvl4pPr marL="647700" lvl="3" indent="-200025">
              <a:buClr>
                <a:schemeClr val="tx2"/>
              </a:buClr>
              <a:buSzPct val="110000"/>
              <a:buFont typeface="+mn-lt"/>
              <a:buChar char="•"/>
              <a:defRPr>
                <a:latin typeface="Open Sans" panose="020B0606030504020204" pitchFamily="34" charset="0"/>
              </a:defRPr>
            </a:lvl4pPr>
            <a:lvl5pPr marL="809625" lvl="4" indent="-180975">
              <a:buClr>
                <a:schemeClr val="tx2"/>
              </a:buClr>
              <a:buSzPct val="100000"/>
              <a:buFont typeface="+mn-lt"/>
              <a:buChar char="▫"/>
              <a:defRPr>
                <a:latin typeface="Open Sans" panose="020B0606030504020204" pitchFamily="34" charset="0"/>
              </a:defRPr>
            </a:lvl5pPr>
          </a:lstStyle>
          <a:p>
            <a:pPr marL="0" marR="0" lvl="0" indent="0" algn="l" defTabSz="914446" rtl="0" eaLnBrk="1" fontAlgn="auto" latinLnBrk="0" hangingPunct="1">
              <a:lnSpc>
                <a:spcPct val="100000"/>
              </a:lnSpc>
              <a:spcBef>
                <a:spcPts val="0"/>
              </a:spcBef>
              <a:spcAft>
                <a:spcPts val="1200"/>
              </a:spcAft>
              <a:buClr>
                <a:srgbClr val="44546A"/>
              </a:buClr>
              <a:buSzTx/>
              <a:buFont typeface="+mn-lt"/>
              <a:buNone/>
              <a:tabLst/>
              <a:defRPr/>
            </a:pPr>
            <a:r>
              <a:rPr lang="en-US" sz="2400" b="1" dirty="0">
                <a:solidFill>
                  <a:srgbClr val="5B9BD5">
                    <a:lumMod val="75000"/>
                  </a:srgbClr>
                </a:solidFill>
                <a:latin typeface="Arial" panose="020B0604020202020204" pitchFamily="34" charset="0"/>
                <a:cs typeface="Arial" panose="020B0604020202020204" pitchFamily="34" charset="0"/>
              </a:rPr>
              <a:t>SABIN stakeholder meeting</a:t>
            </a:r>
            <a:endParaRPr kumimoji="0" lang="en-US"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0A719BD6-368A-2771-7A4E-570D7C1FE78C}"/>
              </a:ext>
            </a:extLst>
          </p:cNvPr>
          <p:cNvSpPr/>
          <p:nvPr/>
        </p:nvSpPr>
        <p:spPr>
          <a:xfrm>
            <a:off x="0" y="6032404"/>
            <a:ext cx="12189328" cy="860099"/>
          </a:xfrm>
          <a:prstGeom prst="rect">
            <a:avLst/>
          </a:prstGeom>
          <a:gradFill flip="none" rotWithShape="1">
            <a:gsLst>
              <a:gs pos="100000">
                <a:srgbClr val="6196C8"/>
              </a:gs>
              <a:gs pos="82000">
                <a:srgbClr val="9DCDFF"/>
              </a:gs>
              <a:gs pos="40000">
                <a:srgbClr val="EBF5FF"/>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Picture 7" descr="A picture containing darkness, outdoor, fireworks, night&#10;&#10;Description automatically generated">
            <a:extLst>
              <a:ext uri="{FF2B5EF4-FFF2-40B4-BE49-F238E27FC236}">
                <a16:creationId xmlns:a16="http://schemas.microsoft.com/office/drawing/2014/main" id="{68A5F95A-F414-83B3-08C7-572FA2612BC3}"/>
              </a:ext>
            </a:extLst>
          </p:cNvPr>
          <p:cNvPicPr>
            <a:picLocks noChangeAspect="1"/>
          </p:cNvPicPr>
          <p:nvPr/>
        </p:nvPicPr>
        <p:blipFill rotWithShape="1">
          <a:blip r:embed="rId3">
            <a:extLst>
              <a:ext uri="{28A0092B-C50C-407E-A947-70E740481C1C}">
                <a14:useLocalDpi xmlns:a14="http://schemas.microsoft.com/office/drawing/2010/main" val="0"/>
              </a:ext>
            </a:extLst>
          </a:blip>
          <a:srcRect t="79518" b="2750"/>
          <a:stretch/>
        </p:blipFill>
        <p:spPr>
          <a:xfrm>
            <a:off x="2673" y="5646922"/>
            <a:ext cx="12189327" cy="1216057"/>
          </a:xfrm>
          <a:prstGeom prst="rect">
            <a:avLst/>
          </a:prstGeom>
        </p:spPr>
      </p:pic>
      <p:sp>
        <p:nvSpPr>
          <p:cNvPr id="3" name="TextBox 2">
            <a:extLst>
              <a:ext uri="{FF2B5EF4-FFF2-40B4-BE49-F238E27FC236}">
                <a16:creationId xmlns:a16="http://schemas.microsoft.com/office/drawing/2014/main" id="{F608639F-B237-55A0-817F-F4882DBB52CF}"/>
              </a:ext>
            </a:extLst>
          </p:cNvPr>
          <p:cNvSpPr txBox="1"/>
          <p:nvPr/>
        </p:nvSpPr>
        <p:spPr>
          <a:xfrm>
            <a:off x="716189" y="1131786"/>
            <a:ext cx="10580612" cy="4832092"/>
          </a:xfrm>
          <a:prstGeom prst="rect">
            <a:avLst/>
          </a:prstGeom>
          <a:noFill/>
        </p:spPr>
        <p:txBody>
          <a:bodyPr wrap="square" lIns="0" rIns="0">
            <a:spAutoFit/>
          </a:bodyPr>
          <a:lstStyle/>
          <a:p>
            <a:pPr>
              <a:spcAft>
                <a:spcPts val="12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28 May 2024, SABIN held an in-person meeting with input from all but two health boards with dedicated ABI provision. Further delegates included members of the Scottish Government Neurological Conditions Clinical Priorities Unit, Headway and the Child Brain Injury Trust.</a:t>
            </a:r>
          </a:p>
          <a:p>
            <a:pPr>
              <a:spcAft>
                <a:spcPts val="12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the meeting, health board representatives provided regional updates about local ABI care and pathways. </a:t>
            </a:r>
            <a:r>
              <a:rPr lang="en-GB"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They reported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common concerns and struggles, including difficulty recruiting into specialist roles; discrepancy in resource compared to the size of the population; and estate and facilities which are outdated nor fit-for-purpose. </a:t>
            </a:r>
          </a:p>
          <a:p>
            <a:pPr>
              <a:spcAft>
                <a:spcPts val="1200"/>
              </a:spcAft>
              <a:buNone/>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Results of the </a:t>
            </a:r>
            <a:r>
              <a:rPr lang="en-GB"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NSD-directed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SABIN stakeholder survey were shared, along with a discussion prompt about the future of ABI services in Scotland. In groups, delegates were asked to consider whether SABIN was having an impact on improving ABI care and what the future of the network should look like. The following options were presented:</a:t>
            </a:r>
          </a:p>
          <a:p>
            <a:pPr marL="447675" lvl="0" indent="-166688">
              <a:spcAft>
                <a:spcPts val="1200"/>
              </a:spcAft>
              <a:buFont typeface="+mj-lt"/>
              <a:buAutoNum type="arabicPeriod"/>
            </a:pPr>
            <a:r>
              <a:rPr lang="en-GB"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Continue the SABIN status quo</a:t>
            </a: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47675" lvl="0" indent="-166688">
              <a:spcAft>
                <a:spcPts val="1200"/>
              </a:spcAft>
              <a:buFont typeface="+mj-lt"/>
              <a:buAutoNum type="arabicPeriod"/>
            </a:pPr>
            <a:r>
              <a:rPr lang="en-GB"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Revision of the SABIN network</a:t>
            </a: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47675" lvl="0" indent="-166688">
              <a:spcAft>
                <a:spcPts val="1200"/>
              </a:spcAft>
              <a:buFont typeface="+mj-lt"/>
              <a:buAutoNum type="arabicPeriod"/>
            </a:pPr>
            <a:r>
              <a:rPr lang="en-GB"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SABIN become a specialist subsection of the Scottish Trauma Network</a:t>
            </a:r>
          </a:p>
          <a:p>
            <a:pPr>
              <a:spcAft>
                <a:spcPts val="12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group felt unanimously that Option 2 was the most appropriate to drive future change, with delegates speaking passionately on how a revision or ‘refresh’ of SABIN could benefit ABI care in Scotland. Delegates from health boards and third sector remarked that a new focus should be on long-term care and rehabilitation, and advocacy for more equitable access to this. Stakeholders agreed that a ‘new’ SABIN could work with third sector organisations to lobby for the ’right to rehab’ movement and help give one voice to clinicians in Scotland. </a:t>
            </a:r>
          </a:p>
          <a:p>
            <a:pPr>
              <a:spcAft>
                <a:spcPts val="12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 was agreement that the current education resources should continue, as a free source of learning is welcomed by boards who are facing significantly reduced budgets for CPD activities.</a:t>
            </a:r>
          </a:p>
          <a:p>
            <a:pPr>
              <a:spcAft>
                <a:spcPts val="1200"/>
              </a:spcAft>
            </a:pPr>
            <a:r>
              <a:rPr lang="en-GB"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A paper summarising the meeting findings and proposals for SABIN’s future was drafted, however this was put on hold while NSD awaits the outcome of the current national review of networks.</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91437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199b9c-a89e-442f-9799-431511f14748}" enabled="1" method="Privileged" siteId="{10efe0bd-a030-4bca-809c-b5e6745e499a}" removed="0"/>
</clbl:labelList>
</file>

<file path=docProps/app.xml><?xml version="1.0" encoding="utf-8"?>
<Properties xmlns="http://schemas.openxmlformats.org/officeDocument/2006/extended-properties" xmlns:vt="http://schemas.openxmlformats.org/officeDocument/2006/docPropsVTypes">
  <TotalTime>36655</TotalTime>
  <Words>2836</Words>
  <Application>Microsoft Office PowerPoint</Application>
  <PresentationFormat>Widescreen</PresentationFormat>
  <Paragraphs>294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Arial</vt:lpstr>
      <vt:lpstr>Calibri</vt:lpstr>
      <vt:lpstr>Calibri Light</vt:lpstr>
      <vt:lpstr>Segoe UI</vt:lpstr>
      <vt:lpstr>Office Theme</vt:lpstr>
      <vt:lpstr> Annual Report 2024/25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NSS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2020/21</dc:title>
  <dc:creator>Kirstin Thomson</dc:creator>
  <cp:lastModifiedBy>Alison Gilhooly</cp:lastModifiedBy>
  <cp:revision>569</cp:revision>
  <dcterms:created xsi:type="dcterms:W3CDTF">2021-04-22T12:51:26Z</dcterms:created>
  <dcterms:modified xsi:type="dcterms:W3CDTF">2025-08-13T19:45:27Z</dcterms:modified>
</cp:coreProperties>
</file>